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7556500" cy="10693400"/>
  <p:notesSz cx="7556500" cy="106934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60F3FD-DBB1-4D04-A51A-606593192FE2}" v="2" dt="2024-01-16T14:24:55.99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>
      <p:cViewPr varScale="1">
        <p:scale>
          <a:sx n="50" d="100"/>
          <a:sy n="50" d="100"/>
        </p:scale>
        <p:origin x="263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96AE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96AE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rgbClr val="96AE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0" y="10692003"/>
                </a:moveTo>
                <a:lnTo>
                  <a:pt x="7559992" y="10692003"/>
                </a:lnTo>
                <a:lnTo>
                  <a:pt x="7559992" y="0"/>
                </a:lnTo>
                <a:lnTo>
                  <a:pt x="0" y="0"/>
                </a:lnTo>
                <a:lnTo>
                  <a:pt x="0" y="10692003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9499" y="164688"/>
            <a:ext cx="6283850" cy="8185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96AE2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500" y="9831406"/>
            <a:ext cx="6477634" cy="208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vibfabriek.n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nfo@devibfabriek.n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hyperlink" Target="mailto:info@devibfabriek.nl" TargetMode="External"/><Relationship Id="rId5" Type="http://schemas.openxmlformats.org/officeDocument/2006/relationships/image" Target="../media/image5.png"/><Relationship Id="rId10" Type="http://schemas.openxmlformats.org/officeDocument/2006/relationships/hyperlink" Target="http://www.devibfabriek.nl/" TargetMode="External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7300" y="302102"/>
            <a:ext cx="360495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nl-NL" spc="40" dirty="0"/>
              <a:t>Het CLP-Label</a:t>
            </a:r>
            <a:endParaRPr spc="60" dirty="0"/>
          </a:p>
        </p:txBody>
      </p:sp>
      <p:sp>
        <p:nvSpPr>
          <p:cNvPr id="5" name="object 5"/>
          <p:cNvSpPr txBox="1"/>
          <p:nvPr/>
        </p:nvSpPr>
        <p:spPr>
          <a:xfrm>
            <a:off x="1729104" y="688477"/>
            <a:ext cx="3908425" cy="679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nl-NL" sz="1100" dirty="0"/>
              <a:t>WELKE PRODUCTEN VALLEN ONDER DE CLP?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/>
              <a:t>Producten met </a:t>
            </a:r>
            <a:r>
              <a:rPr lang="nl-NL" sz="1100" dirty="0" err="1"/>
              <a:t>één</a:t>
            </a:r>
            <a:r>
              <a:rPr lang="nl-NL" sz="1100" dirty="0"/>
              <a:t> of meerdere H-zinnen.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100" dirty="0"/>
              <a:t>Producten met </a:t>
            </a:r>
            <a:r>
              <a:rPr lang="nl-NL" sz="1100" dirty="0" err="1"/>
              <a:t>één</a:t>
            </a:r>
            <a:r>
              <a:rPr lang="nl-NL" sz="1100" dirty="0"/>
              <a:t> of meerdere EUH-zinnen.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950" dirty="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5695" y="3915160"/>
            <a:ext cx="3914140" cy="1617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50" spc="-45" dirty="0">
                <a:latin typeface="Lucida Sans Unicode"/>
                <a:cs typeface="Lucida Sans Unicode"/>
              </a:rPr>
              <a:t>Een </a:t>
            </a:r>
            <a:r>
              <a:rPr sz="950" spc="-70" dirty="0">
                <a:latin typeface="Lucida Sans Unicode"/>
                <a:cs typeface="Lucida Sans Unicode"/>
              </a:rPr>
              <a:t>distributeur</a:t>
            </a:r>
            <a:r>
              <a:rPr sz="950" spc="-15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is:</a:t>
            </a:r>
            <a:endParaRPr sz="950" dirty="0">
              <a:latin typeface="Lucida Sans Unicode"/>
              <a:cs typeface="Lucida Sans Unicode"/>
            </a:endParaRPr>
          </a:p>
          <a:p>
            <a:pPr marL="92075" marR="981710" indent="-13970">
              <a:lnSpc>
                <a:spcPct val="100000"/>
              </a:lnSpc>
            </a:pPr>
            <a:r>
              <a:rPr sz="950" b="1" dirty="0">
                <a:latin typeface="Calibri"/>
                <a:cs typeface="Calibri"/>
              </a:rPr>
              <a:t>Geen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15" dirty="0">
                <a:latin typeface="Calibri"/>
                <a:cs typeface="Calibri"/>
              </a:rPr>
              <a:t>Duty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10" dirty="0">
                <a:latin typeface="Calibri"/>
                <a:cs typeface="Calibri"/>
              </a:rPr>
              <a:t>holder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als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producten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eerder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de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keten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0" dirty="0">
                <a:latin typeface="Lucida Sans Unicode"/>
                <a:cs typeface="Lucida Sans Unicode"/>
              </a:rPr>
              <a:t>al</a:t>
            </a:r>
            <a:r>
              <a:rPr sz="950" spc="-95" dirty="0">
                <a:latin typeface="Lucida Sans Unicode"/>
                <a:cs typeface="Lucida Sans Unicode"/>
              </a:rPr>
              <a:t> zijn  </a:t>
            </a:r>
            <a:r>
              <a:rPr sz="950" spc="-75" dirty="0">
                <a:latin typeface="Lucida Sans Unicode"/>
                <a:cs typeface="Lucida Sans Unicode"/>
              </a:rPr>
              <a:t>aangemeld;</a:t>
            </a:r>
            <a:endParaRPr sz="950" dirty="0">
              <a:latin typeface="Lucida Sans Unicode"/>
              <a:cs typeface="Lucida Sans Unicode"/>
            </a:endParaRPr>
          </a:p>
          <a:p>
            <a:pPr marL="92075" marR="1026160" indent="-13970">
              <a:lnSpc>
                <a:spcPct val="100000"/>
              </a:lnSpc>
            </a:pPr>
            <a:r>
              <a:rPr sz="950" b="1" spc="10" dirty="0">
                <a:latin typeface="Calibri"/>
                <a:cs typeface="Calibri"/>
              </a:rPr>
              <a:t>Wel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b="1" spc="15" dirty="0">
                <a:latin typeface="Calibri"/>
                <a:cs typeface="Calibri"/>
              </a:rPr>
              <a:t>Duty</a:t>
            </a:r>
            <a:r>
              <a:rPr sz="950" b="1" spc="-10" dirty="0">
                <a:latin typeface="Calibri"/>
                <a:cs typeface="Calibri"/>
              </a:rPr>
              <a:t> </a:t>
            </a:r>
            <a:r>
              <a:rPr sz="950" b="1" spc="10" dirty="0">
                <a:latin typeface="Calibri"/>
                <a:cs typeface="Calibri"/>
              </a:rPr>
              <a:t>holder</a:t>
            </a:r>
            <a:r>
              <a:rPr sz="950" b="1" spc="-15" dirty="0">
                <a:latin typeface="Calibri"/>
                <a:cs typeface="Calibri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als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distributeur</a:t>
            </a:r>
            <a:r>
              <a:rPr sz="950" spc="-95" dirty="0">
                <a:latin typeface="Lucida Sans Unicode"/>
                <a:cs typeface="Lucida Sans Unicode"/>
              </a:rPr>
              <a:t> ook</a:t>
            </a:r>
            <a:r>
              <a:rPr sz="950" spc="-10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importeur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wordt</a:t>
            </a:r>
            <a:r>
              <a:rPr sz="950" spc="-10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  </a:t>
            </a:r>
            <a:r>
              <a:rPr sz="950" spc="-65" dirty="0">
                <a:latin typeface="Lucida Sans Unicode"/>
                <a:cs typeface="Lucida Sans Unicode"/>
              </a:rPr>
              <a:t>nieuwe </a:t>
            </a:r>
            <a:r>
              <a:rPr sz="950" spc="-80" dirty="0">
                <a:latin typeface="Lucida Sans Unicode"/>
                <a:cs typeface="Lucida Sans Unicode"/>
              </a:rPr>
              <a:t>landen, </a:t>
            </a:r>
            <a:r>
              <a:rPr sz="950" spc="-50" dirty="0">
                <a:latin typeface="Lucida Sans Unicode"/>
                <a:cs typeface="Lucida Sans Unicode"/>
              </a:rPr>
              <a:t>waar </a:t>
            </a:r>
            <a:r>
              <a:rPr sz="950" spc="-95" dirty="0">
                <a:latin typeface="Lucida Sans Unicode"/>
                <a:cs typeface="Lucida Sans Unicode"/>
              </a:rPr>
              <a:t>nog </a:t>
            </a:r>
            <a:r>
              <a:rPr sz="950" spc="-75" dirty="0">
                <a:latin typeface="Lucida Sans Unicode"/>
                <a:cs typeface="Lucida Sans Unicode"/>
              </a:rPr>
              <a:t>geen </a:t>
            </a:r>
            <a:r>
              <a:rPr sz="950" spc="-80" dirty="0">
                <a:latin typeface="Lucida Sans Unicode"/>
                <a:cs typeface="Lucida Sans Unicode"/>
              </a:rPr>
              <a:t>aanmelding </a:t>
            </a:r>
            <a:r>
              <a:rPr sz="950" spc="-60" dirty="0">
                <a:latin typeface="Lucida Sans Unicode"/>
                <a:cs typeface="Lucida Sans Unicode"/>
              </a:rPr>
              <a:t>is</a:t>
            </a:r>
            <a:r>
              <a:rPr sz="950" spc="-204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gedaan.</a:t>
            </a:r>
            <a:endParaRPr sz="950" dirty="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950" b="1" spc="10" dirty="0">
                <a:latin typeface="Calibri"/>
                <a:cs typeface="Calibri"/>
              </a:rPr>
              <a:t>Collectieve </a:t>
            </a:r>
            <a:r>
              <a:rPr sz="950" b="1" spc="30" dirty="0">
                <a:latin typeface="Calibri"/>
                <a:cs typeface="Calibri"/>
              </a:rPr>
              <a:t>PCN</a:t>
            </a:r>
            <a:r>
              <a:rPr sz="950" b="1" spc="-35" dirty="0">
                <a:latin typeface="Calibri"/>
                <a:cs typeface="Calibri"/>
              </a:rPr>
              <a:t> </a:t>
            </a:r>
            <a:r>
              <a:rPr sz="950" b="1" spc="15" dirty="0">
                <a:latin typeface="Calibri"/>
                <a:cs typeface="Calibri"/>
              </a:rPr>
              <a:t>aanmelding:</a:t>
            </a:r>
            <a:endParaRPr sz="95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950" spc="-70" dirty="0">
                <a:latin typeface="Lucida Sans Unicode"/>
                <a:cs typeface="Lucida Sans Unicode"/>
              </a:rPr>
              <a:t>1 </a:t>
            </a:r>
            <a:r>
              <a:rPr sz="950" spc="-90" dirty="0">
                <a:latin typeface="Lucida Sans Unicode"/>
                <a:cs typeface="Lucida Sans Unicode"/>
              </a:rPr>
              <a:t>aanmelding </a:t>
            </a:r>
            <a:r>
              <a:rPr sz="950" spc="-80" dirty="0">
                <a:latin typeface="Lucida Sans Unicode"/>
                <a:cs typeface="Lucida Sans Unicode"/>
              </a:rPr>
              <a:t>voor </a:t>
            </a:r>
            <a:r>
              <a:rPr sz="950" spc="-70" dirty="0">
                <a:latin typeface="Lucida Sans Unicode"/>
                <a:cs typeface="Lucida Sans Unicode"/>
              </a:rPr>
              <a:t>1 </a:t>
            </a:r>
            <a:r>
              <a:rPr sz="950" spc="-85" dirty="0">
                <a:latin typeface="Lucida Sans Unicode"/>
                <a:cs typeface="Lucida Sans Unicode"/>
              </a:rPr>
              <a:t>formulering die onder </a:t>
            </a:r>
            <a:r>
              <a:rPr sz="950" spc="-80" dirty="0">
                <a:latin typeface="Lucida Sans Unicode"/>
                <a:cs typeface="Lucida Sans Unicode"/>
              </a:rPr>
              <a:t>meerdere handelsnamen </a:t>
            </a:r>
            <a:r>
              <a:rPr sz="950" spc="-100" dirty="0">
                <a:latin typeface="Lucida Sans Unicode"/>
                <a:cs typeface="Lucida Sans Unicode"/>
              </a:rPr>
              <a:t>op </a:t>
            </a:r>
            <a:r>
              <a:rPr sz="950" spc="-90" dirty="0">
                <a:latin typeface="Lucida Sans Unicode"/>
                <a:cs typeface="Lucida Sans Unicode"/>
              </a:rPr>
              <a:t>de  </a:t>
            </a:r>
            <a:r>
              <a:rPr sz="950" spc="-80" dirty="0">
                <a:latin typeface="Lucida Sans Unicode"/>
                <a:cs typeface="Lucida Sans Unicode"/>
              </a:rPr>
              <a:t>markt gebracht wordt. </a:t>
            </a:r>
            <a:r>
              <a:rPr sz="950" spc="-90" dirty="0">
                <a:latin typeface="Lucida Sans Unicode"/>
                <a:cs typeface="Lucida Sans Unicode"/>
              </a:rPr>
              <a:t>Deze aanmelding </a:t>
            </a:r>
            <a:r>
              <a:rPr sz="950" spc="-95" dirty="0">
                <a:latin typeface="Lucida Sans Unicode"/>
                <a:cs typeface="Lucida Sans Unicode"/>
              </a:rPr>
              <a:t>mag </a:t>
            </a:r>
            <a:r>
              <a:rPr sz="950" spc="-75" dirty="0">
                <a:latin typeface="Lucida Sans Unicode"/>
                <a:cs typeface="Lucida Sans Unicode"/>
              </a:rPr>
              <a:t>zelfs collectief </a:t>
            </a:r>
            <a:r>
              <a:rPr sz="950" spc="-65" dirty="0">
                <a:latin typeface="Lucida Sans Unicode"/>
                <a:cs typeface="Lucida Sans Unicode"/>
              </a:rPr>
              <a:t>met </a:t>
            </a:r>
            <a:r>
              <a:rPr sz="950" spc="-80" dirty="0">
                <a:latin typeface="Lucida Sans Unicode"/>
                <a:cs typeface="Lucida Sans Unicode"/>
              </a:rPr>
              <a:t>meerdere  </a:t>
            </a:r>
            <a:r>
              <a:rPr sz="950" spc="-75" dirty="0">
                <a:latin typeface="Lucida Sans Unicode"/>
                <a:cs typeface="Lucida Sans Unicode"/>
              </a:rPr>
              <a:t>Duty </a:t>
            </a:r>
            <a:r>
              <a:rPr sz="950" spc="-80" dirty="0">
                <a:latin typeface="Lucida Sans Unicode"/>
                <a:cs typeface="Lucida Sans Unicode"/>
              </a:rPr>
              <a:t>Holders worden </a:t>
            </a:r>
            <a:r>
              <a:rPr sz="950" spc="-90" dirty="0">
                <a:latin typeface="Lucida Sans Unicode"/>
                <a:cs typeface="Lucida Sans Unicode"/>
              </a:rPr>
              <a:t>gedaan, </a:t>
            </a:r>
            <a:r>
              <a:rPr sz="950" spc="-65" dirty="0">
                <a:latin typeface="Lucida Sans Unicode"/>
                <a:cs typeface="Lucida Sans Unicode"/>
              </a:rPr>
              <a:t>met </a:t>
            </a:r>
            <a:r>
              <a:rPr sz="950" spc="-85" dirty="0">
                <a:latin typeface="Lucida Sans Unicode"/>
                <a:cs typeface="Lucida Sans Unicode"/>
              </a:rPr>
              <a:t>vermelding </a:t>
            </a:r>
            <a:r>
              <a:rPr sz="950" spc="-70" dirty="0">
                <a:latin typeface="Lucida Sans Unicode"/>
                <a:cs typeface="Lucida Sans Unicode"/>
              </a:rPr>
              <a:t>van alle </a:t>
            </a:r>
            <a:r>
              <a:rPr sz="950" spc="-85" dirty="0">
                <a:latin typeface="Lucida Sans Unicode"/>
                <a:cs typeface="Lucida Sans Unicode"/>
              </a:rPr>
              <a:t>handelsnamen, </a:t>
            </a:r>
            <a:r>
              <a:rPr sz="950" spc="-65" dirty="0">
                <a:latin typeface="Lucida Sans Unicode"/>
                <a:cs typeface="Lucida Sans Unicode"/>
              </a:rPr>
              <a:t>UFI’s </a:t>
            </a:r>
            <a:r>
              <a:rPr sz="950" spc="-80" dirty="0">
                <a:latin typeface="Lucida Sans Unicode"/>
                <a:cs typeface="Lucida Sans Unicode"/>
              </a:rPr>
              <a:t>en  </a:t>
            </a:r>
            <a:r>
              <a:rPr sz="950" spc="-90" dirty="0">
                <a:latin typeface="Lucida Sans Unicode"/>
                <a:cs typeface="Lucida Sans Unicode"/>
              </a:rPr>
              <a:t>verpakkingen.</a:t>
            </a:r>
            <a:r>
              <a:rPr sz="950" spc="-110" dirty="0">
                <a:latin typeface="Lucida Sans Unicode"/>
                <a:cs typeface="Lucida Sans Unicode"/>
              </a:rPr>
              <a:t> </a:t>
            </a:r>
            <a:r>
              <a:rPr sz="950" spc="-95" dirty="0">
                <a:latin typeface="Lucida Sans Unicode"/>
                <a:cs typeface="Lucida Sans Unicode"/>
              </a:rPr>
              <a:t>Denk</a:t>
            </a:r>
            <a:r>
              <a:rPr sz="950" spc="-105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dan</a:t>
            </a:r>
            <a:r>
              <a:rPr sz="950" spc="-11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wel</a:t>
            </a:r>
            <a:r>
              <a:rPr sz="950" spc="-10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aan</a:t>
            </a:r>
            <a:r>
              <a:rPr sz="950" spc="-11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het</a:t>
            </a:r>
            <a:r>
              <a:rPr sz="950" spc="-105" dirty="0">
                <a:latin typeface="Lucida Sans Unicode"/>
                <a:cs typeface="Lucida Sans Unicode"/>
              </a:rPr>
              <a:t> </a:t>
            </a:r>
            <a:r>
              <a:rPr sz="950" spc="-90" dirty="0">
                <a:latin typeface="Lucida Sans Unicode"/>
                <a:cs typeface="Lucida Sans Unicode"/>
              </a:rPr>
              <a:t>maken</a:t>
            </a:r>
            <a:r>
              <a:rPr sz="950" spc="-11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van</a:t>
            </a:r>
            <a:r>
              <a:rPr sz="950" spc="-105" dirty="0">
                <a:latin typeface="Lucida Sans Unicode"/>
                <a:cs typeface="Lucida Sans Unicode"/>
              </a:rPr>
              <a:t> </a:t>
            </a:r>
            <a:r>
              <a:rPr sz="950" spc="-90" dirty="0">
                <a:latin typeface="Lucida Sans Unicode"/>
                <a:cs typeface="Lucida Sans Unicode"/>
              </a:rPr>
              <a:t>goede</a:t>
            </a:r>
            <a:r>
              <a:rPr sz="950" spc="-11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(contractuele)</a:t>
            </a:r>
            <a:r>
              <a:rPr sz="950" spc="-105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afspraken.</a:t>
            </a:r>
            <a:endParaRPr sz="950" dirty="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1425780" cy="12673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14861" y="6492391"/>
            <a:ext cx="1771014" cy="4597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Export </a:t>
            </a:r>
            <a:r>
              <a:rPr sz="950" b="1" spc="10" dirty="0">
                <a:solidFill>
                  <a:srgbClr val="96AE23"/>
                </a:solidFill>
                <a:latin typeface="Calibri"/>
                <a:cs typeface="Calibri"/>
              </a:rPr>
              <a:t>uit </a:t>
            </a: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EU: </a:t>
            </a:r>
            <a:r>
              <a:rPr sz="950" spc="-65" dirty="0">
                <a:latin typeface="Lucida Sans Unicode"/>
                <a:cs typeface="Lucida Sans Unicode"/>
              </a:rPr>
              <a:t>Hier </a:t>
            </a:r>
            <a:r>
              <a:rPr sz="950" spc="-75" dirty="0">
                <a:latin typeface="Lucida Sans Unicode"/>
                <a:cs typeface="Lucida Sans Unicode"/>
              </a:rPr>
              <a:t>geldt </a:t>
            </a:r>
            <a:r>
              <a:rPr sz="950" spc="-55" dirty="0">
                <a:latin typeface="Lucida Sans Unicode"/>
                <a:cs typeface="Lucida Sans Unicode"/>
              </a:rPr>
              <a:t>CLP*</a:t>
            </a:r>
            <a:r>
              <a:rPr sz="950" spc="-229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niet,  </a:t>
            </a:r>
            <a:r>
              <a:rPr sz="950" spc="-80" dirty="0">
                <a:latin typeface="Lucida Sans Unicode"/>
                <a:cs typeface="Lucida Sans Unicode"/>
              </a:rPr>
              <a:t>dus </a:t>
            </a:r>
            <a:r>
              <a:rPr sz="950" spc="-95" dirty="0">
                <a:latin typeface="Lucida Sans Unicode"/>
                <a:cs typeface="Lucida Sans Unicode"/>
              </a:rPr>
              <a:t>ook </a:t>
            </a:r>
            <a:r>
              <a:rPr sz="950" spc="-75" dirty="0">
                <a:latin typeface="Lucida Sans Unicode"/>
                <a:cs typeface="Lucida Sans Unicode"/>
              </a:rPr>
              <a:t>geen </a:t>
            </a:r>
            <a:r>
              <a:rPr sz="950" spc="-60" dirty="0">
                <a:latin typeface="Lucida Sans Unicode"/>
                <a:cs typeface="Lucida Sans Unicode"/>
              </a:rPr>
              <a:t>PCN</a:t>
            </a:r>
            <a:r>
              <a:rPr sz="950" spc="-14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aanmelding</a:t>
            </a:r>
            <a:endParaRPr sz="9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sz="950" spc="-65" dirty="0">
                <a:latin typeface="Lucida Sans Unicode"/>
                <a:cs typeface="Lucida Sans Unicode"/>
              </a:rPr>
              <a:t>of </a:t>
            </a:r>
            <a:r>
              <a:rPr sz="950" spc="-55" dirty="0">
                <a:latin typeface="Lucida Sans Unicode"/>
                <a:cs typeface="Lucida Sans Unicode"/>
              </a:rPr>
              <a:t>UFI. </a:t>
            </a:r>
            <a:r>
              <a:rPr sz="950" spc="-40" dirty="0">
                <a:latin typeface="Lucida Sans Unicode"/>
                <a:cs typeface="Lucida Sans Unicode"/>
              </a:rPr>
              <a:t>ViB</a:t>
            </a:r>
            <a:r>
              <a:rPr sz="950" spc="-22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plicht </a:t>
            </a:r>
            <a:r>
              <a:rPr sz="950" spc="-70" dirty="0">
                <a:latin typeface="Lucida Sans Unicode"/>
                <a:cs typeface="Lucida Sans Unicode"/>
              </a:rPr>
              <a:t>blijft </a:t>
            </a:r>
            <a:r>
              <a:rPr sz="950" spc="-60" dirty="0">
                <a:latin typeface="Lucida Sans Unicode"/>
                <a:cs typeface="Lucida Sans Unicode"/>
              </a:rPr>
              <a:t>wel.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14899" y="7286722"/>
            <a:ext cx="1983739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0645">
              <a:lnSpc>
                <a:spcPct val="100000"/>
              </a:lnSpc>
              <a:spcBef>
                <a:spcPts val="100"/>
              </a:spcBef>
            </a:pPr>
            <a:r>
              <a:rPr sz="900" b="1" spc="-45" dirty="0">
                <a:latin typeface="Arial"/>
                <a:cs typeface="Arial"/>
              </a:rPr>
              <a:t>Bedrijf buiten </a:t>
            </a:r>
            <a:r>
              <a:rPr sz="900" b="1" spc="-85" dirty="0">
                <a:latin typeface="Arial"/>
                <a:cs typeface="Arial"/>
              </a:rPr>
              <a:t>EU </a:t>
            </a:r>
            <a:r>
              <a:rPr sz="900" spc="-50" dirty="0">
                <a:latin typeface="Lucida Sans Unicode"/>
                <a:cs typeface="Lucida Sans Unicode"/>
              </a:rPr>
              <a:t>heeft </a:t>
            </a:r>
            <a:r>
              <a:rPr sz="900" spc="-60" dirty="0">
                <a:latin typeface="Lucida Sans Unicode"/>
                <a:cs typeface="Lucida Sans Unicode"/>
              </a:rPr>
              <a:t>een </a:t>
            </a:r>
            <a:r>
              <a:rPr sz="900" spc="-80" dirty="0">
                <a:latin typeface="Lucida Sans Unicode"/>
                <a:cs typeface="Lucida Sans Unicode"/>
              </a:rPr>
              <a:t>product.</a:t>
            </a:r>
            <a:r>
              <a:rPr sz="900" spc="-155" dirty="0">
                <a:latin typeface="Lucida Sans Unicode"/>
                <a:cs typeface="Lucida Sans Unicode"/>
              </a:rPr>
              <a:t> </a:t>
            </a:r>
            <a:r>
              <a:rPr sz="900" spc="-65" dirty="0">
                <a:latin typeface="Lucida Sans Unicode"/>
                <a:cs typeface="Lucida Sans Unicode"/>
              </a:rPr>
              <a:t>Dit  </a:t>
            </a:r>
            <a:r>
              <a:rPr sz="900" spc="-80" dirty="0">
                <a:latin typeface="Lucida Sans Unicode"/>
                <a:cs typeface="Lucida Sans Unicode"/>
              </a:rPr>
              <a:t>komt </a:t>
            </a:r>
            <a:r>
              <a:rPr sz="900" spc="-75" dirty="0">
                <a:latin typeface="Lucida Sans Unicode"/>
                <a:cs typeface="Lucida Sans Unicode"/>
              </a:rPr>
              <a:t>de </a:t>
            </a:r>
            <a:r>
              <a:rPr sz="900" spc="-20" dirty="0">
                <a:latin typeface="Lucida Sans Unicode"/>
                <a:cs typeface="Lucida Sans Unicode"/>
              </a:rPr>
              <a:t>EU </a:t>
            </a:r>
            <a:r>
              <a:rPr sz="900" spc="-80" dirty="0">
                <a:latin typeface="Lucida Sans Unicode"/>
                <a:cs typeface="Lucida Sans Unicode"/>
              </a:rPr>
              <a:t>in </a:t>
            </a:r>
            <a:r>
              <a:rPr sz="900" spc="-65" dirty="0">
                <a:latin typeface="Lucida Sans Unicode"/>
                <a:cs typeface="Lucida Sans Unicode"/>
              </a:rPr>
              <a:t>en </a:t>
            </a:r>
            <a:r>
              <a:rPr sz="900" spc="-60" dirty="0">
                <a:latin typeface="Lucida Sans Unicode"/>
                <a:cs typeface="Lucida Sans Unicode"/>
              </a:rPr>
              <a:t>wordt </a:t>
            </a:r>
            <a:r>
              <a:rPr sz="900" spc="-75" dirty="0">
                <a:latin typeface="Lucida Sans Unicode"/>
                <a:cs typeface="Lucida Sans Unicode"/>
              </a:rPr>
              <a:t>opgeslagen </a:t>
            </a:r>
            <a:r>
              <a:rPr sz="900" spc="-80" dirty="0">
                <a:latin typeface="Lucida Sans Unicode"/>
                <a:cs typeface="Lucida Sans Unicode"/>
              </a:rPr>
              <a:t>in  douane-depot, </a:t>
            </a:r>
            <a:r>
              <a:rPr sz="900" spc="-85" dirty="0">
                <a:latin typeface="Lucida Sans Unicode"/>
                <a:cs typeface="Lucida Sans Unicode"/>
              </a:rPr>
              <a:t>om </a:t>
            </a:r>
            <a:r>
              <a:rPr sz="900" spc="-65" dirty="0">
                <a:latin typeface="Lucida Sans Unicode"/>
                <a:cs typeface="Lucida Sans Unicode"/>
              </a:rPr>
              <a:t>vervolgens </a:t>
            </a:r>
            <a:r>
              <a:rPr sz="900" spc="-80" dirty="0">
                <a:latin typeface="Lucida Sans Unicode"/>
                <a:cs typeface="Lucida Sans Unicode"/>
              </a:rPr>
              <a:t>door </a:t>
            </a:r>
            <a:r>
              <a:rPr sz="900" spc="-40" dirty="0">
                <a:latin typeface="Lucida Sans Unicode"/>
                <a:cs typeface="Lucida Sans Unicode"/>
              </a:rPr>
              <a:t>te  </a:t>
            </a:r>
            <a:r>
              <a:rPr sz="900" spc="-75" dirty="0">
                <a:latin typeface="Lucida Sans Unicode"/>
                <a:cs typeface="Lucida Sans Unicode"/>
              </a:rPr>
              <a:t>reizen </a:t>
            </a:r>
            <a:r>
              <a:rPr sz="900" spc="-60" dirty="0">
                <a:latin typeface="Lucida Sans Unicode"/>
                <a:cs typeface="Lucida Sans Unicode"/>
              </a:rPr>
              <a:t>naar een </a:t>
            </a:r>
            <a:r>
              <a:rPr sz="900" spc="-65" dirty="0">
                <a:latin typeface="Lucida Sans Unicode"/>
                <a:cs typeface="Lucida Sans Unicode"/>
              </a:rPr>
              <a:t>partij </a:t>
            </a:r>
            <a:r>
              <a:rPr sz="900" spc="-70" dirty="0">
                <a:latin typeface="Lucida Sans Unicode"/>
                <a:cs typeface="Lucida Sans Unicode"/>
              </a:rPr>
              <a:t>buiten </a:t>
            </a:r>
            <a:r>
              <a:rPr sz="900" spc="-75" dirty="0">
                <a:latin typeface="Lucida Sans Unicode"/>
                <a:cs typeface="Lucida Sans Unicode"/>
              </a:rPr>
              <a:t>de</a:t>
            </a:r>
            <a:r>
              <a:rPr sz="900" spc="-229" dirty="0">
                <a:latin typeface="Lucida Sans Unicode"/>
                <a:cs typeface="Lucida Sans Unicode"/>
              </a:rPr>
              <a:t> </a:t>
            </a:r>
            <a:r>
              <a:rPr sz="900" spc="-55" dirty="0">
                <a:latin typeface="Lucida Sans Unicode"/>
                <a:cs typeface="Lucida Sans Unicode"/>
              </a:rPr>
              <a:t>EU.</a:t>
            </a:r>
            <a:endParaRPr sz="900">
              <a:latin typeface="Lucida Sans Unicode"/>
              <a:cs typeface="Lucida Sans Unicode"/>
            </a:endParaRPr>
          </a:p>
          <a:p>
            <a:pPr marL="12700" marR="45085">
              <a:lnSpc>
                <a:spcPct val="100000"/>
              </a:lnSpc>
            </a:pPr>
            <a:r>
              <a:rPr sz="900" spc="-65" dirty="0">
                <a:latin typeface="Lucida Sans Unicode"/>
                <a:cs typeface="Lucida Sans Unicode"/>
              </a:rPr>
              <a:t>Dit </a:t>
            </a:r>
            <a:r>
              <a:rPr sz="900" spc="-80" dirty="0">
                <a:latin typeface="Lucida Sans Unicode"/>
                <a:cs typeface="Lucida Sans Unicode"/>
              </a:rPr>
              <a:t>product komt </a:t>
            </a:r>
            <a:r>
              <a:rPr sz="900" spc="-60" dirty="0">
                <a:latin typeface="Lucida Sans Unicode"/>
                <a:cs typeface="Lucida Sans Unicode"/>
              </a:rPr>
              <a:t>niet </a:t>
            </a:r>
            <a:r>
              <a:rPr sz="900" spc="-80" dirty="0">
                <a:latin typeface="Lucida Sans Unicode"/>
                <a:cs typeface="Lucida Sans Unicode"/>
              </a:rPr>
              <a:t>binnen </a:t>
            </a:r>
            <a:r>
              <a:rPr sz="900" spc="-55" dirty="0">
                <a:latin typeface="Lucida Sans Unicode"/>
                <a:cs typeface="Lucida Sans Unicode"/>
              </a:rPr>
              <a:t>het  </a:t>
            </a:r>
            <a:r>
              <a:rPr sz="900" spc="-75" dirty="0">
                <a:latin typeface="Lucida Sans Unicode"/>
                <a:cs typeface="Lucida Sans Unicode"/>
              </a:rPr>
              <a:t>douanegebied </a:t>
            </a:r>
            <a:r>
              <a:rPr sz="900" spc="-60" dirty="0">
                <a:latin typeface="Lucida Sans Unicode"/>
                <a:cs typeface="Lucida Sans Unicode"/>
              </a:rPr>
              <a:t>van </a:t>
            </a:r>
            <a:r>
              <a:rPr sz="900" spc="-75" dirty="0">
                <a:latin typeface="Lucida Sans Unicode"/>
                <a:cs typeface="Lucida Sans Unicode"/>
              </a:rPr>
              <a:t>de </a:t>
            </a:r>
            <a:r>
              <a:rPr sz="900" spc="-50" dirty="0">
                <a:latin typeface="Lucida Sans Unicode"/>
                <a:cs typeface="Lucida Sans Unicode"/>
              </a:rPr>
              <a:t>EU, </a:t>
            </a:r>
            <a:r>
              <a:rPr sz="900" spc="-75" dirty="0">
                <a:latin typeface="Lucida Sans Unicode"/>
                <a:cs typeface="Lucida Sans Unicode"/>
              </a:rPr>
              <a:t>dus </a:t>
            </a:r>
            <a:r>
              <a:rPr sz="900" spc="-70" dirty="0">
                <a:latin typeface="Lucida Sans Unicode"/>
                <a:cs typeface="Lucida Sans Unicode"/>
              </a:rPr>
              <a:t>geen  verplichtingen volgens </a:t>
            </a:r>
            <a:r>
              <a:rPr sz="900" spc="-50" dirty="0">
                <a:latin typeface="Lucida Sans Unicode"/>
                <a:cs typeface="Lucida Sans Unicode"/>
              </a:rPr>
              <a:t>CLP </a:t>
            </a:r>
            <a:r>
              <a:rPr sz="900" spc="-65" dirty="0">
                <a:latin typeface="Lucida Sans Unicode"/>
                <a:cs typeface="Lucida Sans Unicode"/>
              </a:rPr>
              <a:t>en </a:t>
            </a:r>
            <a:r>
              <a:rPr sz="900" spc="-75" dirty="0">
                <a:latin typeface="Lucida Sans Unicode"/>
                <a:cs typeface="Lucida Sans Unicode"/>
              </a:rPr>
              <a:t>daarom  </a:t>
            </a:r>
            <a:r>
              <a:rPr sz="900" spc="-70" dirty="0">
                <a:latin typeface="Lucida Sans Unicode"/>
                <a:cs typeface="Lucida Sans Unicode"/>
              </a:rPr>
              <a:t>geen </a:t>
            </a:r>
            <a:r>
              <a:rPr sz="900" spc="-55" dirty="0">
                <a:latin typeface="Lucida Sans Unicode"/>
                <a:cs typeface="Lucida Sans Unicode"/>
              </a:rPr>
              <a:t>PCN </a:t>
            </a:r>
            <a:r>
              <a:rPr sz="900" spc="-75" dirty="0">
                <a:latin typeface="Lucida Sans Unicode"/>
                <a:cs typeface="Lucida Sans Unicode"/>
              </a:rPr>
              <a:t>aanmelding </a:t>
            </a:r>
            <a:r>
              <a:rPr sz="900" spc="-90" dirty="0">
                <a:latin typeface="Lucida Sans Unicode"/>
                <a:cs typeface="Lucida Sans Unicode"/>
              </a:rPr>
              <a:t>nodig. </a:t>
            </a:r>
            <a:r>
              <a:rPr sz="900" spc="-75" dirty="0">
                <a:latin typeface="Lucida Sans Unicode"/>
                <a:cs typeface="Lucida Sans Unicode"/>
              </a:rPr>
              <a:t>Niemand</a:t>
            </a:r>
            <a:r>
              <a:rPr sz="900" spc="-170" dirty="0">
                <a:latin typeface="Lucida Sans Unicode"/>
                <a:cs typeface="Lucida Sans Unicode"/>
              </a:rPr>
              <a:t> </a:t>
            </a:r>
            <a:r>
              <a:rPr sz="900" spc="-60" dirty="0">
                <a:latin typeface="Lucida Sans Unicode"/>
                <a:cs typeface="Lucida Sans Unicode"/>
              </a:rPr>
              <a:t>is  </a:t>
            </a:r>
            <a:r>
              <a:rPr sz="900" spc="-75" dirty="0">
                <a:latin typeface="Lucida Sans Unicode"/>
                <a:cs typeface="Lucida Sans Unicode"/>
              </a:rPr>
              <a:t>dus </a:t>
            </a:r>
            <a:r>
              <a:rPr sz="900" spc="-80" dirty="0">
                <a:latin typeface="Lucida Sans Unicode"/>
                <a:cs typeface="Lucida Sans Unicode"/>
              </a:rPr>
              <a:t>in </a:t>
            </a:r>
            <a:r>
              <a:rPr sz="900" spc="-65" dirty="0">
                <a:latin typeface="Lucida Sans Unicode"/>
                <a:cs typeface="Lucida Sans Unicode"/>
              </a:rPr>
              <a:t>dit geval Duty</a:t>
            </a:r>
            <a:r>
              <a:rPr sz="900" spc="-180" dirty="0">
                <a:latin typeface="Lucida Sans Unicode"/>
                <a:cs typeface="Lucida Sans Unicode"/>
              </a:rPr>
              <a:t> </a:t>
            </a:r>
            <a:r>
              <a:rPr sz="900" spc="-80" dirty="0">
                <a:latin typeface="Lucida Sans Unicode"/>
                <a:cs typeface="Lucida Sans Unicode"/>
              </a:rPr>
              <a:t>Holder.</a:t>
            </a:r>
            <a:endParaRPr sz="9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spcBef>
                <a:spcPts val="1080"/>
              </a:spcBef>
            </a:pPr>
            <a:r>
              <a:rPr sz="900" b="1" spc="-45" dirty="0">
                <a:latin typeface="Arial"/>
                <a:cs typeface="Arial"/>
              </a:rPr>
              <a:t>Bedrijf </a:t>
            </a:r>
            <a:r>
              <a:rPr sz="900" b="1" spc="-114" dirty="0">
                <a:latin typeface="Arial"/>
                <a:cs typeface="Arial"/>
              </a:rPr>
              <a:t>A </a:t>
            </a:r>
            <a:r>
              <a:rPr sz="900" spc="-50" dirty="0">
                <a:latin typeface="Lucida Sans Unicode"/>
                <a:cs typeface="Lucida Sans Unicode"/>
              </a:rPr>
              <a:t>heeft </a:t>
            </a:r>
            <a:r>
              <a:rPr sz="900" spc="-65" dirty="0">
                <a:latin typeface="Lucida Sans Unicode"/>
                <a:cs typeface="Lucida Sans Unicode"/>
              </a:rPr>
              <a:t>uitsluitend </a:t>
            </a:r>
            <a:r>
              <a:rPr sz="900" spc="-75" dirty="0">
                <a:latin typeface="Lucida Sans Unicode"/>
                <a:cs typeface="Lucida Sans Unicode"/>
              </a:rPr>
              <a:t>opslag </a:t>
            </a:r>
            <a:r>
              <a:rPr sz="900" spc="-80" dirty="0">
                <a:latin typeface="Lucida Sans Unicode"/>
                <a:cs typeface="Lucida Sans Unicode"/>
              </a:rPr>
              <a:t>in</a:t>
            </a:r>
            <a:r>
              <a:rPr sz="900" spc="-120" dirty="0">
                <a:latin typeface="Lucida Sans Unicode"/>
                <a:cs typeface="Lucida Sans Unicode"/>
              </a:rPr>
              <a:t> </a:t>
            </a:r>
            <a:r>
              <a:rPr sz="900" spc="-70" dirty="0">
                <a:latin typeface="Lucida Sans Unicode"/>
                <a:cs typeface="Lucida Sans Unicode"/>
              </a:rPr>
              <a:t>eigen  </a:t>
            </a:r>
            <a:r>
              <a:rPr sz="900" spc="-75" dirty="0">
                <a:latin typeface="Lucida Sans Unicode"/>
                <a:cs typeface="Lucida Sans Unicode"/>
              </a:rPr>
              <a:t>land </a:t>
            </a:r>
            <a:r>
              <a:rPr sz="900" spc="-80" dirty="0">
                <a:latin typeface="Lucida Sans Unicode"/>
                <a:cs typeface="Lucida Sans Unicode"/>
              </a:rPr>
              <a:t>door </a:t>
            </a:r>
            <a:r>
              <a:rPr sz="900" spc="-60" dirty="0">
                <a:latin typeface="Lucida Sans Unicode"/>
                <a:cs typeface="Lucida Sans Unicode"/>
              </a:rPr>
              <a:t>een </a:t>
            </a:r>
            <a:r>
              <a:rPr sz="900" spc="-70" dirty="0">
                <a:latin typeface="Lucida Sans Unicode"/>
                <a:cs typeface="Lucida Sans Unicode"/>
              </a:rPr>
              <a:t>externe partij,</a:t>
            </a:r>
            <a:r>
              <a:rPr sz="900" spc="-175" dirty="0">
                <a:latin typeface="Lucida Sans Unicode"/>
                <a:cs typeface="Lucida Sans Unicode"/>
              </a:rPr>
              <a:t> </a:t>
            </a:r>
            <a:r>
              <a:rPr sz="900" spc="-70" dirty="0">
                <a:latin typeface="Lucida Sans Unicode"/>
                <a:cs typeface="Lucida Sans Unicode"/>
              </a:rPr>
              <a:t>voorafgaand  </a:t>
            </a:r>
            <a:r>
              <a:rPr sz="900" spc="-60" dirty="0">
                <a:latin typeface="Lucida Sans Unicode"/>
                <a:cs typeface="Lucida Sans Unicode"/>
              </a:rPr>
              <a:t>aan </a:t>
            </a:r>
            <a:r>
              <a:rPr sz="900" spc="-80" dirty="0">
                <a:latin typeface="Lucida Sans Unicode"/>
                <a:cs typeface="Lucida Sans Unicode"/>
              </a:rPr>
              <a:t>export </a:t>
            </a:r>
            <a:r>
              <a:rPr sz="900" spc="-65" dirty="0">
                <a:latin typeface="Lucida Sans Unicode"/>
                <a:cs typeface="Lucida Sans Unicode"/>
              </a:rPr>
              <a:t>uit </a:t>
            </a:r>
            <a:r>
              <a:rPr sz="900" spc="-75" dirty="0">
                <a:latin typeface="Lucida Sans Unicode"/>
                <a:cs typeface="Lucida Sans Unicode"/>
              </a:rPr>
              <a:t>de </a:t>
            </a:r>
            <a:r>
              <a:rPr sz="900" spc="-55" dirty="0">
                <a:latin typeface="Lucida Sans Unicode"/>
                <a:cs typeface="Lucida Sans Unicode"/>
              </a:rPr>
              <a:t>EU. </a:t>
            </a:r>
            <a:r>
              <a:rPr sz="900" spc="-65" dirty="0">
                <a:latin typeface="Lucida Sans Unicode"/>
                <a:cs typeface="Lucida Sans Unicode"/>
              </a:rPr>
              <a:t>In dit geval </a:t>
            </a:r>
            <a:r>
              <a:rPr sz="900" spc="-60" dirty="0">
                <a:latin typeface="Lucida Sans Unicode"/>
                <a:cs typeface="Lucida Sans Unicode"/>
              </a:rPr>
              <a:t>is </a:t>
            </a:r>
            <a:r>
              <a:rPr sz="900" b="1" spc="-114" dirty="0">
                <a:latin typeface="Arial"/>
                <a:cs typeface="Arial"/>
              </a:rPr>
              <a:t>A </a:t>
            </a:r>
            <a:r>
              <a:rPr sz="900" spc="-45" dirty="0">
                <a:latin typeface="Lucida Sans Unicode"/>
                <a:cs typeface="Lucida Sans Unicode"/>
              </a:rPr>
              <a:t>wel  </a:t>
            </a:r>
            <a:r>
              <a:rPr sz="900" spc="-65" dirty="0">
                <a:latin typeface="Lucida Sans Unicode"/>
                <a:cs typeface="Lucida Sans Unicode"/>
              </a:rPr>
              <a:t>Duty </a:t>
            </a:r>
            <a:r>
              <a:rPr sz="900" spc="-75" dirty="0">
                <a:latin typeface="Lucida Sans Unicode"/>
                <a:cs typeface="Lucida Sans Unicode"/>
              </a:rPr>
              <a:t>holder </a:t>
            </a:r>
            <a:r>
              <a:rPr sz="900" spc="-80" dirty="0">
                <a:latin typeface="Lucida Sans Unicode"/>
                <a:cs typeface="Lucida Sans Unicode"/>
              </a:rPr>
              <a:t>in </a:t>
            </a:r>
            <a:r>
              <a:rPr sz="900" spc="-70" dirty="0">
                <a:latin typeface="Lucida Sans Unicode"/>
                <a:cs typeface="Lucida Sans Unicode"/>
              </a:rPr>
              <a:t>eigen </a:t>
            </a:r>
            <a:r>
              <a:rPr sz="900" spc="-80" dirty="0">
                <a:latin typeface="Lucida Sans Unicode"/>
                <a:cs typeface="Lucida Sans Unicode"/>
              </a:rPr>
              <a:t>land, </a:t>
            </a:r>
            <a:r>
              <a:rPr sz="900" spc="-70" dirty="0">
                <a:latin typeface="Lucida Sans Unicode"/>
                <a:cs typeface="Lucida Sans Unicode"/>
              </a:rPr>
              <a:t>omdat </a:t>
            </a:r>
            <a:r>
              <a:rPr sz="900" spc="-55" dirty="0">
                <a:latin typeface="Lucida Sans Unicode"/>
                <a:cs typeface="Lucida Sans Unicode"/>
              </a:rPr>
              <a:t>het  </a:t>
            </a:r>
            <a:r>
              <a:rPr sz="900" spc="-80" dirty="0">
                <a:latin typeface="Lucida Sans Unicode"/>
                <a:cs typeface="Lucida Sans Unicode"/>
              </a:rPr>
              <a:t>product </a:t>
            </a:r>
            <a:r>
              <a:rPr sz="900" spc="-70" dirty="0">
                <a:latin typeface="Lucida Sans Unicode"/>
                <a:cs typeface="Lucida Sans Unicode"/>
              </a:rPr>
              <a:t>beschikbaar </a:t>
            </a:r>
            <a:r>
              <a:rPr sz="900" spc="-60" dirty="0">
                <a:latin typeface="Lucida Sans Unicode"/>
                <a:cs typeface="Lucida Sans Unicode"/>
              </a:rPr>
              <a:t>wordt </a:t>
            </a:r>
            <a:r>
              <a:rPr sz="900" spc="-70" dirty="0">
                <a:latin typeface="Lucida Sans Unicode"/>
                <a:cs typeface="Lucida Sans Unicode"/>
              </a:rPr>
              <a:t>gemaakt</a:t>
            </a:r>
            <a:r>
              <a:rPr sz="900" spc="-175" dirty="0">
                <a:latin typeface="Lucida Sans Unicode"/>
                <a:cs typeface="Lucida Sans Unicode"/>
              </a:rPr>
              <a:t> </a:t>
            </a:r>
            <a:r>
              <a:rPr sz="900" spc="-70" dirty="0">
                <a:latin typeface="Lucida Sans Unicode"/>
                <a:cs typeface="Lucida Sans Unicode"/>
              </a:rPr>
              <a:t>voor  </a:t>
            </a:r>
            <a:r>
              <a:rPr sz="900" spc="-60" dirty="0">
                <a:latin typeface="Lucida Sans Unicode"/>
                <a:cs typeface="Lucida Sans Unicode"/>
              </a:rPr>
              <a:t>een </a:t>
            </a:r>
            <a:r>
              <a:rPr sz="900" spc="-75" dirty="0">
                <a:latin typeface="Lucida Sans Unicode"/>
                <a:cs typeface="Lucida Sans Unicode"/>
              </a:rPr>
              <a:t>derde </a:t>
            </a:r>
            <a:r>
              <a:rPr sz="900" spc="-65" dirty="0">
                <a:latin typeface="Lucida Sans Unicode"/>
                <a:cs typeface="Lucida Sans Unicode"/>
              </a:rPr>
              <a:t>partij </a:t>
            </a:r>
            <a:r>
              <a:rPr sz="900" spc="-80" dirty="0">
                <a:latin typeface="Lucida Sans Unicode"/>
                <a:cs typeface="Lucida Sans Unicode"/>
              </a:rPr>
              <a:t>binnen </a:t>
            </a:r>
            <a:r>
              <a:rPr sz="900" spc="-75" dirty="0">
                <a:latin typeface="Lucida Sans Unicode"/>
                <a:cs typeface="Lucida Sans Unicode"/>
              </a:rPr>
              <a:t>de</a:t>
            </a:r>
            <a:r>
              <a:rPr sz="900" spc="-180" dirty="0">
                <a:latin typeface="Lucida Sans Unicode"/>
                <a:cs typeface="Lucida Sans Unicode"/>
              </a:rPr>
              <a:t> </a:t>
            </a:r>
            <a:r>
              <a:rPr sz="900" spc="-55" dirty="0">
                <a:latin typeface="Lucida Sans Unicode"/>
                <a:cs typeface="Lucida Sans Unicode"/>
              </a:rPr>
              <a:t>EU.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267199" y="7377408"/>
            <a:ext cx="2114550" cy="76835"/>
          </a:xfrm>
          <a:custGeom>
            <a:avLst/>
            <a:gdLst/>
            <a:ahLst/>
            <a:cxnLst/>
            <a:rect l="l" t="t" r="r" b="b"/>
            <a:pathLst>
              <a:path w="2114550" h="76834">
                <a:moveTo>
                  <a:pt x="0" y="76454"/>
                </a:moveTo>
                <a:lnTo>
                  <a:pt x="40887" y="32254"/>
                </a:lnTo>
                <a:lnTo>
                  <a:pt x="99737" y="9556"/>
                </a:lnTo>
                <a:lnTo>
                  <a:pt x="217250" y="1194"/>
                </a:lnTo>
                <a:lnTo>
                  <a:pt x="434124" y="0"/>
                </a:lnTo>
                <a:lnTo>
                  <a:pt x="944218" y="918"/>
                </a:lnTo>
                <a:lnTo>
                  <a:pt x="1494293" y="2940"/>
                </a:lnTo>
                <a:lnTo>
                  <a:pt x="1934341" y="4961"/>
                </a:lnTo>
                <a:lnTo>
                  <a:pt x="2114359" y="588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362782" y="7344433"/>
            <a:ext cx="107314" cy="78105"/>
          </a:xfrm>
          <a:custGeom>
            <a:avLst/>
            <a:gdLst/>
            <a:ahLst/>
            <a:cxnLst/>
            <a:rect l="l" t="t" r="r" b="b"/>
            <a:pathLst>
              <a:path w="107314" h="78104">
                <a:moveTo>
                  <a:pt x="419" y="0"/>
                </a:moveTo>
                <a:lnTo>
                  <a:pt x="0" y="77520"/>
                </a:lnTo>
                <a:lnTo>
                  <a:pt x="106718" y="39331"/>
                </a:lnTo>
                <a:lnTo>
                  <a:pt x="4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44500" y="5800774"/>
            <a:ext cx="3606165" cy="1151890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0"/>
              </a:spcBef>
            </a:pPr>
            <a:r>
              <a:rPr sz="2000" b="1" spc="20" dirty="0">
                <a:solidFill>
                  <a:srgbClr val="96AE23"/>
                </a:solidFill>
                <a:latin typeface="Calibri"/>
                <a:cs typeface="Calibri"/>
              </a:rPr>
              <a:t>Import/export </a:t>
            </a:r>
            <a:r>
              <a:rPr sz="2000" b="1" spc="30" dirty="0">
                <a:solidFill>
                  <a:srgbClr val="96AE23"/>
                </a:solidFill>
                <a:latin typeface="Calibri"/>
                <a:cs typeface="Calibri"/>
              </a:rPr>
              <a:t>van </a:t>
            </a:r>
            <a:r>
              <a:rPr sz="2000" b="1" spc="20" dirty="0">
                <a:solidFill>
                  <a:srgbClr val="96AE23"/>
                </a:solidFill>
                <a:latin typeface="Calibri"/>
                <a:cs typeface="Calibri"/>
              </a:rPr>
              <a:t>en </a:t>
            </a:r>
            <a:r>
              <a:rPr sz="2000" b="1" spc="30" dirty="0">
                <a:solidFill>
                  <a:srgbClr val="96AE23"/>
                </a:solidFill>
                <a:latin typeface="Calibri"/>
                <a:cs typeface="Calibri"/>
              </a:rPr>
              <a:t>naar </a:t>
            </a:r>
            <a:r>
              <a:rPr sz="2000" b="1" spc="15" dirty="0">
                <a:solidFill>
                  <a:srgbClr val="96AE23"/>
                </a:solidFill>
                <a:latin typeface="Calibri"/>
                <a:cs typeface="Calibri"/>
              </a:rPr>
              <a:t>de</a:t>
            </a:r>
            <a:r>
              <a:rPr sz="2000" b="1" spc="-215" dirty="0">
                <a:solidFill>
                  <a:srgbClr val="96AE23"/>
                </a:solidFill>
                <a:latin typeface="Calibri"/>
                <a:cs typeface="Calibri"/>
              </a:rPr>
              <a:t> </a:t>
            </a:r>
            <a:r>
              <a:rPr sz="2000" b="1" spc="65" dirty="0">
                <a:solidFill>
                  <a:srgbClr val="96AE23"/>
                </a:solidFill>
                <a:latin typeface="Calibri"/>
                <a:cs typeface="Calibri"/>
              </a:rPr>
              <a:t>EU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800" spc="-55" dirty="0">
                <a:latin typeface="Lucida Sans Unicode"/>
                <a:cs typeface="Lucida Sans Unicode"/>
              </a:rPr>
              <a:t>*</a:t>
            </a:r>
            <a:r>
              <a:rPr sz="800" spc="-80" dirty="0">
                <a:latin typeface="Lucida Sans Unicode"/>
                <a:cs typeface="Lucida Sans Unicode"/>
              </a:rPr>
              <a:t> </a:t>
            </a:r>
            <a:r>
              <a:rPr sz="800" spc="-45" dirty="0">
                <a:latin typeface="Lucida Sans Unicode"/>
                <a:cs typeface="Lucida Sans Unicode"/>
              </a:rPr>
              <a:t>CLP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95" dirty="0">
                <a:latin typeface="Lucida Sans Unicode"/>
                <a:cs typeface="Lucida Sans Unicode"/>
              </a:rPr>
              <a:t>(+Annex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50" dirty="0">
                <a:latin typeface="Lucida Sans Unicode"/>
                <a:cs typeface="Lucida Sans Unicode"/>
              </a:rPr>
              <a:t>VIII)</a:t>
            </a:r>
            <a:r>
              <a:rPr sz="800" spc="-80" dirty="0">
                <a:latin typeface="Lucida Sans Unicode"/>
                <a:cs typeface="Lucida Sans Unicode"/>
              </a:rPr>
              <a:t> </a:t>
            </a:r>
            <a:r>
              <a:rPr sz="800" spc="-60" dirty="0">
                <a:latin typeface="Lucida Sans Unicode"/>
                <a:cs typeface="Lucida Sans Unicode"/>
              </a:rPr>
              <a:t>geldt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70" dirty="0">
                <a:latin typeface="Lucida Sans Unicode"/>
                <a:cs typeface="Lucida Sans Unicode"/>
              </a:rPr>
              <a:t>in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40" dirty="0">
                <a:latin typeface="Lucida Sans Unicode"/>
                <a:cs typeface="Lucida Sans Unicode"/>
              </a:rPr>
              <a:t>EEA:</a:t>
            </a:r>
            <a:r>
              <a:rPr sz="800" spc="-80" dirty="0">
                <a:latin typeface="Lucida Sans Unicode"/>
                <a:cs typeface="Lucida Sans Unicode"/>
              </a:rPr>
              <a:t> </a:t>
            </a:r>
            <a:r>
              <a:rPr sz="800" spc="-20" dirty="0">
                <a:latin typeface="Lucida Sans Unicode"/>
                <a:cs typeface="Lucida Sans Unicode"/>
              </a:rPr>
              <a:t>EU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190" dirty="0">
                <a:latin typeface="Lucida Sans Unicode"/>
                <a:cs typeface="Lucida Sans Unicode"/>
              </a:rPr>
              <a:t>+</a:t>
            </a:r>
            <a:r>
              <a:rPr sz="800" spc="-140" dirty="0">
                <a:latin typeface="Lucida Sans Unicode"/>
                <a:cs typeface="Lucida Sans Unicode"/>
              </a:rPr>
              <a:t> </a:t>
            </a:r>
            <a:r>
              <a:rPr sz="800" spc="-60" dirty="0">
                <a:latin typeface="Lucida Sans Unicode"/>
                <a:cs typeface="Lucida Sans Unicode"/>
              </a:rPr>
              <a:t>IJsland,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55" dirty="0">
                <a:latin typeface="Lucida Sans Unicode"/>
                <a:cs typeface="Lucida Sans Unicode"/>
              </a:rPr>
              <a:t>Liechtenstein</a:t>
            </a:r>
            <a:r>
              <a:rPr sz="800" spc="-80" dirty="0">
                <a:latin typeface="Lucida Sans Unicode"/>
                <a:cs typeface="Lucida Sans Unicode"/>
              </a:rPr>
              <a:t> </a:t>
            </a:r>
            <a:r>
              <a:rPr sz="800" spc="-60" dirty="0">
                <a:latin typeface="Lucida Sans Unicode"/>
                <a:cs typeface="Lucida Sans Unicode"/>
              </a:rPr>
              <a:t>en</a:t>
            </a:r>
            <a:r>
              <a:rPr sz="800" spc="-75" dirty="0">
                <a:latin typeface="Lucida Sans Unicode"/>
                <a:cs typeface="Lucida Sans Unicode"/>
              </a:rPr>
              <a:t> </a:t>
            </a:r>
            <a:r>
              <a:rPr sz="800" spc="-65" dirty="0">
                <a:latin typeface="Lucida Sans Unicode"/>
                <a:cs typeface="Lucida Sans Unicode"/>
              </a:rPr>
              <a:t>Noorwegen.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1216025">
              <a:lnSpc>
                <a:spcPct val="100000"/>
              </a:lnSpc>
            </a:pPr>
            <a:r>
              <a:rPr sz="950" b="1" spc="10" dirty="0">
                <a:solidFill>
                  <a:srgbClr val="96AE23"/>
                </a:solidFill>
                <a:latin typeface="Calibri"/>
                <a:cs typeface="Calibri"/>
              </a:rPr>
              <a:t>Import </a:t>
            </a: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naar EU: </a:t>
            </a:r>
            <a:r>
              <a:rPr sz="950" spc="-75" dirty="0">
                <a:latin typeface="Lucida Sans Unicode"/>
                <a:cs typeface="Lucida Sans Unicode"/>
              </a:rPr>
              <a:t>importeur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90" dirty="0">
                <a:latin typeface="Lucida Sans Unicode"/>
                <a:cs typeface="Lucida Sans Unicode"/>
              </a:rPr>
              <a:t>holder.  </a:t>
            </a: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Export</a:t>
            </a:r>
            <a:r>
              <a:rPr sz="950" b="1" spc="-15" dirty="0">
                <a:solidFill>
                  <a:srgbClr val="96AE23"/>
                </a:solidFill>
                <a:latin typeface="Calibri"/>
                <a:cs typeface="Calibri"/>
              </a:rPr>
              <a:t> </a:t>
            </a: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naar</a:t>
            </a:r>
            <a:r>
              <a:rPr sz="950" b="1" spc="-10" dirty="0">
                <a:solidFill>
                  <a:srgbClr val="96AE23"/>
                </a:solidFill>
                <a:latin typeface="Calibri"/>
                <a:cs typeface="Calibri"/>
              </a:rPr>
              <a:t> </a:t>
            </a:r>
            <a:r>
              <a:rPr sz="950" b="1" spc="15" dirty="0">
                <a:solidFill>
                  <a:srgbClr val="96AE23"/>
                </a:solidFill>
                <a:latin typeface="Calibri"/>
                <a:cs typeface="Calibri"/>
              </a:rPr>
              <a:t>EU:</a:t>
            </a:r>
            <a:r>
              <a:rPr sz="950" b="1" spc="-10" dirty="0">
                <a:solidFill>
                  <a:srgbClr val="96AE23"/>
                </a:solidFill>
                <a:latin typeface="Calibri"/>
                <a:cs typeface="Calibri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contract</a:t>
            </a:r>
            <a:r>
              <a:rPr sz="950" spc="-100" dirty="0">
                <a:latin typeface="Lucida Sans Unicode"/>
                <a:cs typeface="Lucida Sans Unicode"/>
              </a:rPr>
              <a:t> </a:t>
            </a:r>
            <a:r>
              <a:rPr sz="950" spc="-60" dirty="0">
                <a:latin typeface="Lucida Sans Unicode"/>
                <a:cs typeface="Lucida Sans Unicode"/>
              </a:rPr>
              <a:t>met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legal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entity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</a:t>
            </a:r>
            <a:r>
              <a:rPr sz="950" spc="-10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EU.  </a:t>
            </a:r>
            <a:r>
              <a:rPr sz="950" spc="-70" dirty="0">
                <a:latin typeface="Lucida Sans Unicode"/>
                <a:cs typeface="Lucida Sans Unicode"/>
              </a:rPr>
              <a:t>Legal </a:t>
            </a:r>
            <a:r>
              <a:rPr sz="950" spc="-55" dirty="0">
                <a:latin typeface="Lucida Sans Unicode"/>
                <a:cs typeface="Lucida Sans Unicode"/>
              </a:rPr>
              <a:t>entity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80" dirty="0">
                <a:latin typeface="Lucida Sans Unicode"/>
                <a:cs typeface="Lucida Sans Unicode"/>
              </a:rPr>
              <a:t>dan </a:t>
            </a:r>
            <a:r>
              <a:rPr sz="950" spc="-65" dirty="0">
                <a:latin typeface="Lucida Sans Unicode"/>
                <a:cs typeface="Lucida Sans Unicode"/>
              </a:rPr>
              <a:t>Duty</a:t>
            </a:r>
            <a:r>
              <a:rPr sz="950" spc="-215" dirty="0">
                <a:latin typeface="Lucida Sans Unicode"/>
                <a:cs typeface="Lucida Sans Unicode"/>
              </a:rPr>
              <a:t> </a:t>
            </a:r>
            <a:r>
              <a:rPr sz="950" spc="-90" dirty="0">
                <a:latin typeface="Lucida Sans Unicode"/>
                <a:cs typeface="Lucida Sans Unicode"/>
              </a:rPr>
              <a:t>holder.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450597" y="8412402"/>
            <a:ext cx="338455" cy="339725"/>
          </a:xfrm>
          <a:custGeom>
            <a:avLst/>
            <a:gdLst/>
            <a:ahLst/>
            <a:cxnLst/>
            <a:rect l="l" t="t" r="r" b="b"/>
            <a:pathLst>
              <a:path w="338455" h="339725">
                <a:moveTo>
                  <a:pt x="164350" y="0"/>
                </a:moveTo>
                <a:lnTo>
                  <a:pt x="0" y="78994"/>
                </a:lnTo>
                <a:lnTo>
                  <a:pt x="0" y="339280"/>
                </a:lnTo>
                <a:lnTo>
                  <a:pt x="60909" y="339280"/>
                </a:lnTo>
                <a:lnTo>
                  <a:pt x="60909" y="127698"/>
                </a:lnTo>
                <a:lnTo>
                  <a:pt x="338340" y="127698"/>
                </a:lnTo>
                <a:lnTo>
                  <a:pt x="338340" y="78994"/>
                </a:lnTo>
                <a:lnTo>
                  <a:pt x="164350" y="0"/>
                </a:lnTo>
                <a:close/>
              </a:path>
              <a:path w="338455" h="339725">
                <a:moveTo>
                  <a:pt x="338340" y="127698"/>
                </a:moveTo>
                <a:lnTo>
                  <a:pt x="277431" y="127698"/>
                </a:lnTo>
                <a:lnTo>
                  <a:pt x="277431" y="339280"/>
                </a:lnTo>
                <a:lnTo>
                  <a:pt x="338340" y="339280"/>
                </a:lnTo>
                <a:lnTo>
                  <a:pt x="338340" y="127698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76525" y="8710421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23680" y="8710421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29370" y="8710421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576525" y="8664956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7"/>
                </a:lnTo>
                <a:lnTo>
                  <a:pt x="0" y="33147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529370" y="8664956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7"/>
                </a:lnTo>
                <a:lnTo>
                  <a:pt x="0" y="33147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23680" y="8664956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7"/>
                </a:lnTo>
                <a:lnTo>
                  <a:pt x="0" y="33147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576525" y="8619502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529370" y="8619502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70822" y="8710421"/>
            <a:ext cx="38735" cy="33655"/>
          </a:xfrm>
          <a:custGeom>
            <a:avLst/>
            <a:gdLst/>
            <a:ahLst/>
            <a:cxnLst/>
            <a:rect l="l" t="t" r="r" b="b"/>
            <a:pathLst>
              <a:path w="38735" h="33654">
                <a:moveTo>
                  <a:pt x="0" y="0"/>
                </a:moveTo>
                <a:lnTo>
                  <a:pt x="38417" y="0"/>
                </a:lnTo>
                <a:lnTo>
                  <a:pt x="38417" y="33146"/>
                </a:lnTo>
                <a:lnTo>
                  <a:pt x="0" y="33146"/>
                </a:lnTo>
                <a:lnTo>
                  <a:pt x="0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602074" y="7283300"/>
            <a:ext cx="337185" cy="340360"/>
          </a:xfrm>
          <a:custGeom>
            <a:avLst/>
            <a:gdLst/>
            <a:ahLst/>
            <a:cxnLst/>
            <a:rect l="l" t="t" r="r" b="b"/>
            <a:pathLst>
              <a:path w="337185" h="340359">
                <a:moveTo>
                  <a:pt x="113450" y="124650"/>
                </a:moveTo>
                <a:lnTo>
                  <a:pt x="35777" y="124650"/>
                </a:lnTo>
                <a:lnTo>
                  <a:pt x="35777" y="332460"/>
                </a:lnTo>
                <a:lnTo>
                  <a:pt x="43473" y="340156"/>
                </a:lnTo>
                <a:lnTo>
                  <a:pt x="52960" y="340156"/>
                </a:lnTo>
                <a:lnTo>
                  <a:pt x="214961" y="340207"/>
                </a:lnTo>
                <a:lnTo>
                  <a:pt x="219114" y="336054"/>
                </a:lnTo>
                <a:lnTo>
                  <a:pt x="219114" y="269798"/>
                </a:lnTo>
                <a:lnTo>
                  <a:pt x="214961" y="265645"/>
                </a:lnTo>
                <a:lnTo>
                  <a:pt x="160580" y="265645"/>
                </a:lnTo>
                <a:lnTo>
                  <a:pt x="160580" y="196888"/>
                </a:lnTo>
                <a:lnTo>
                  <a:pt x="156427" y="192747"/>
                </a:lnTo>
                <a:lnTo>
                  <a:pt x="113450" y="192747"/>
                </a:lnTo>
                <a:lnTo>
                  <a:pt x="113450" y="124650"/>
                </a:lnTo>
                <a:close/>
              </a:path>
              <a:path w="337185" h="340359">
                <a:moveTo>
                  <a:pt x="231640" y="38595"/>
                </a:moveTo>
                <a:lnTo>
                  <a:pt x="168466" y="38595"/>
                </a:lnTo>
                <a:lnTo>
                  <a:pt x="266790" y="102361"/>
                </a:lnTo>
                <a:lnTo>
                  <a:pt x="266790" y="332460"/>
                </a:lnTo>
                <a:lnTo>
                  <a:pt x="274473" y="340156"/>
                </a:lnTo>
                <a:lnTo>
                  <a:pt x="293460" y="340156"/>
                </a:lnTo>
                <a:lnTo>
                  <a:pt x="301156" y="332460"/>
                </a:lnTo>
                <a:lnTo>
                  <a:pt x="301156" y="124650"/>
                </a:lnTo>
                <a:lnTo>
                  <a:pt x="334867" y="124650"/>
                </a:lnTo>
                <a:lnTo>
                  <a:pt x="336939" y="119408"/>
                </a:lnTo>
                <a:lnTo>
                  <a:pt x="336821" y="112820"/>
                </a:lnTo>
                <a:lnTo>
                  <a:pt x="334241" y="106756"/>
                </a:lnTo>
                <a:lnTo>
                  <a:pt x="329363" y="101980"/>
                </a:lnTo>
                <a:lnTo>
                  <a:pt x="231640" y="38595"/>
                </a:lnTo>
                <a:close/>
              </a:path>
              <a:path w="337185" h="340359">
                <a:moveTo>
                  <a:pt x="334867" y="124650"/>
                </a:moveTo>
                <a:lnTo>
                  <a:pt x="301156" y="124650"/>
                </a:lnTo>
                <a:lnTo>
                  <a:pt x="313551" y="132689"/>
                </a:lnTo>
                <a:lnTo>
                  <a:pt x="316790" y="133591"/>
                </a:lnTo>
                <a:lnTo>
                  <a:pt x="325616" y="133591"/>
                </a:lnTo>
                <a:lnTo>
                  <a:pt x="331141" y="130822"/>
                </a:lnTo>
                <a:lnTo>
                  <a:pt x="334430" y="125755"/>
                </a:lnTo>
                <a:lnTo>
                  <a:pt x="334867" y="124650"/>
                </a:lnTo>
                <a:close/>
              </a:path>
              <a:path w="337185" h="340359">
                <a:moveTo>
                  <a:pt x="172137" y="0"/>
                </a:moveTo>
                <a:lnTo>
                  <a:pt x="164809" y="0"/>
                </a:lnTo>
                <a:lnTo>
                  <a:pt x="7570" y="101980"/>
                </a:lnTo>
                <a:lnTo>
                  <a:pt x="2694" y="106756"/>
                </a:lnTo>
                <a:lnTo>
                  <a:pt x="117" y="112820"/>
                </a:lnTo>
                <a:lnTo>
                  <a:pt x="0" y="119408"/>
                </a:lnTo>
                <a:lnTo>
                  <a:pt x="2503" y="125755"/>
                </a:lnTo>
                <a:lnTo>
                  <a:pt x="7278" y="130631"/>
                </a:lnTo>
                <a:lnTo>
                  <a:pt x="13342" y="133208"/>
                </a:lnTo>
                <a:lnTo>
                  <a:pt x="19930" y="133325"/>
                </a:lnTo>
                <a:lnTo>
                  <a:pt x="26277" y="130822"/>
                </a:lnTo>
                <a:lnTo>
                  <a:pt x="35777" y="124650"/>
                </a:lnTo>
                <a:lnTo>
                  <a:pt x="113450" y="124650"/>
                </a:lnTo>
                <a:lnTo>
                  <a:pt x="113450" y="124002"/>
                </a:lnTo>
                <a:lnTo>
                  <a:pt x="109297" y="119862"/>
                </a:lnTo>
                <a:lnTo>
                  <a:pt x="70156" y="119862"/>
                </a:lnTo>
                <a:lnTo>
                  <a:pt x="70156" y="102361"/>
                </a:lnTo>
                <a:lnTo>
                  <a:pt x="168466" y="38595"/>
                </a:lnTo>
                <a:lnTo>
                  <a:pt x="231640" y="38595"/>
                </a:lnTo>
                <a:lnTo>
                  <a:pt x="172137" y="0"/>
                </a:lnTo>
                <a:close/>
              </a:path>
            </a:pathLst>
          </a:custGeom>
          <a:solidFill>
            <a:srgbClr val="ECEED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363892" y="7665794"/>
            <a:ext cx="81343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15" dirty="0">
                <a:solidFill>
                  <a:srgbClr val="221C17"/>
                </a:solidFill>
                <a:latin typeface="Calibri"/>
                <a:cs typeface="Calibri"/>
              </a:rPr>
              <a:t>Douane-depot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369863" y="8793934"/>
            <a:ext cx="50038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20" dirty="0">
                <a:solidFill>
                  <a:srgbClr val="221C17"/>
                </a:solidFill>
                <a:latin typeface="Calibri"/>
                <a:cs typeface="Calibri"/>
              </a:rPr>
              <a:t>Bedrijf</a:t>
            </a:r>
            <a:r>
              <a:rPr sz="1000" b="1" spc="-80" dirty="0">
                <a:solidFill>
                  <a:srgbClr val="221C17"/>
                </a:solidFill>
                <a:latin typeface="Calibri"/>
                <a:cs typeface="Calibri"/>
              </a:rPr>
              <a:t> </a:t>
            </a:r>
            <a:r>
              <a:rPr sz="1000" b="1" spc="-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019499" y="9127603"/>
            <a:ext cx="1162685" cy="403225"/>
          </a:xfrm>
          <a:custGeom>
            <a:avLst/>
            <a:gdLst/>
            <a:ahLst/>
            <a:cxnLst/>
            <a:rect l="l" t="t" r="r" b="b"/>
            <a:pathLst>
              <a:path w="1162685" h="403225">
                <a:moveTo>
                  <a:pt x="0" y="0"/>
                </a:moveTo>
                <a:lnTo>
                  <a:pt x="294031" y="233055"/>
                </a:lnTo>
                <a:lnTo>
                  <a:pt x="478591" y="352732"/>
                </a:lnTo>
                <a:lnTo>
                  <a:pt x="631573" y="396824"/>
                </a:lnTo>
                <a:lnTo>
                  <a:pt x="830872" y="403123"/>
                </a:lnTo>
                <a:lnTo>
                  <a:pt x="1162405" y="403123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63336" y="9491966"/>
            <a:ext cx="106680" cy="78105"/>
          </a:xfrm>
          <a:custGeom>
            <a:avLst/>
            <a:gdLst/>
            <a:ahLst/>
            <a:cxnLst/>
            <a:rect l="l" t="t" r="r" b="b"/>
            <a:pathLst>
              <a:path w="106679" h="78104">
                <a:moveTo>
                  <a:pt x="0" y="0"/>
                </a:moveTo>
                <a:lnTo>
                  <a:pt x="0" y="77520"/>
                </a:lnTo>
                <a:lnTo>
                  <a:pt x="106502" y="3876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444500" y="9958451"/>
            <a:ext cx="6671309" cy="428964"/>
          </a:xfrm>
          <a:prstGeom prst="rect">
            <a:avLst/>
          </a:prstGeom>
        </p:spPr>
        <p:txBody>
          <a:bodyPr vert="horz" wrap="square" lIns="0" tIns="2857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950" spc="-85" dirty="0">
                <a:latin typeface="Lucida Sans Unicode"/>
                <a:cs typeface="Lucida Sans Unicode"/>
              </a:rPr>
              <a:t>kunnen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geen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rechten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worden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ontleend.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Neem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geval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van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vragen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of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specifieke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situaties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graag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even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contact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100" dirty="0">
                <a:latin typeface="Lucida Sans Unicode"/>
                <a:cs typeface="Lucida Sans Unicode"/>
              </a:rPr>
              <a:t>op.</a:t>
            </a:r>
            <a:endParaRPr sz="950">
              <a:latin typeface="Lucida Sans Unicode"/>
              <a:cs typeface="Lucida Sans Unicode"/>
            </a:endParaRPr>
          </a:p>
          <a:p>
            <a:pPr marL="3361690">
              <a:spcBef>
                <a:spcPts val="930"/>
              </a:spcBef>
            </a:pPr>
            <a:r>
              <a:rPr sz="900" b="1" spc="-40" dirty="0">
                <a:solidFill>
                  <a:srgbClr val="221C17"/>
                </a:solidFill>
                <a:latin typeface="Arial"/>
                <a:cs typeface="Arial"/>
                <a:hlinkClick r:id="rId3"/>
              </a:rPr>
              <a:t>www.devibfabriek.nl</a:t>
            </a:r>
            <a:r>
              <a:rPr sz="900" b="1" spc="-40" dirty="0">
                <a:solidFill>
                  <a:srgbClr val="221C17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96AE23"/>
                </a:solidFill>
                <a:latin typeface="Arial"/>
                <a:cs typeface="Arial"/>
              </a:rPr>
              <a:t>| </a:t>
            </a:r>
            <a:r>
              <a:rPr sz="900" b="1" spc="-5" dirty="0">
                <a:solidFill>
                  <a:srgbClr val="221C17"/>
                </a:solidFill>
                <a:latin typeface="Arial"/>
                <a:cs typeface="Arial"/>
              </a:rPr>
              <a:t>+31 </a:t>
            </a:r>
            <a:r>
              <a:rPr sz="900" b="1" spc="-15" dirty="0">
                <a:solidFill>
                  <a:srgbClr val="221C17"/>
                </a:solidFill>
                <a:latin typeface="Arial"/>
                <a:cs typeface="Arial"/>
              </a:rPr>
              <a:t>(</a:t>
            </a:r>
            <a:r>
              <a:rPr lang="nl-NL" sz="900" b="1" spc="-15" dirty="0">
                <a:solidFill>
                  <a:srgbClr val="221C17"/>
                </a:solidFill>
                <a:latin typeface="Arial"/>
                <a:cs typeface="Arial"/>
              </a:rPr>
              <a:t>0)85 009 2200</a:t>
            </a:r>
            <a:r>
              <a:rPr lang="nl-NL" sz="900" b="1" dirty="0">
                <a:solidFill>
                  <a:srgbClr val="221C17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96AE23"/>
                </a:solidFill>
                <a:latin typeface="Arial"/>
                <a:cs typeface="Arial"/>
              </a:rPr>
              <a:t>|</a:t>
            </a:r>
            <a:r>
              <a:rPr sz="900" b="1" spc="55" dirty="0">
                <a:solidFill>
                  <a:srgbClr val="96AE23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221C17"/>
                </a:solidFill>
                <a:latin typeface="Arial"/>
                <a:cs typeface="Arial"/>
                <a:hlinkClick r:id="rId4"/>
              </a:rPr>
              <a:t>info@devibfabriek.nl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3608" y="7453079"/>
            <a:ext cx="5344160" cy="167640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9"/>
              </a:spcBef>
            </a:pPr>
            <a:r>
              <a:rPr sz="950" b="1" spc="-40" dirty="0">
                <a:latin typeface="Arial"/>
                <a:cs typeface="Arial"/>
              </a:rPr>
              <a:t>Note </a:t>
            </a:r>
            <a:r>
              <a:rPr sz="950" b="1" spc="-30" dirty="0">
                <a:latin typeface="Arial"/>
                <a:cs typeface="Arial"/>
              </a:rPr>
              <a:t>to </a:t>
            </a:r>
            <a:r>
              <a:rPr sz="950" b="1" spc="-45" dirty="0">
                <a:latin typeface="Arial"/>
                <a:cs typeface="Arial"/>
              </a:rPr>
              <a:t>reader </a:t>
            </a:r>
            <a:r>
              <a:rPr sz="950" b="1" spc="-65" dirty="0">
                <a:latin typeface="Arial"/>
                <a:cs typeface="Arial"/>
              </a:rPr>
              <a:t>van </a:t>
            </a:r>
            <a:r>
              <a:rPr sz="950" b="1" spc="-114" dirty="0">
                <a:latin typeface="Arial"/>
                <a:cs typeface="Arial"/>
              </a:rPr>
              <a:t>ECHA </a:t>
            </a:r>
            <a:r>
              <a:rPr sz="950" b="1" spc="-55" dirty="0">
                <a:latin typeface="Arial"/>
                <a:cs typeface="Arial"/>
              </a:rPr>
              <a:t>voorafgaand aan </a:t>
            </a:r>
            <a:r>
              <a:rPr sz="950" b="1" spc="-60" dirty="0">
                <a:latin typeface="Arial"/>
                <a:cs typeface="Arial"/>
              </a:rPr>
              <a:t>de </a:t>
            </a:r>
            <a:r>
              <a:rPr sz="950" b="1" spc="-30" dirty="0">
                <a:latin typeface="Arial"/>
                <a:cs typeface="Arial"/>
              </a:rPr>
              <a:t>laatste </a:t>
            </a:r>
            <a:r>
              <a:rPr sz="950" b="1" spc="-55" dirty="0">
                <a:latin typeface="Arial"/>
                <a:cs typeface="Arial"/>
              </a:rPr>
              <a:t>versie </a:t>
            </a:r>
            <a:r>
              <a:rPr sz="950" b="1" spc="-65" dirty="0">
                <a:latin typeface="Arial"/>
                <a:cs typeface="Arial"/>
              </a:rPr>
              <a:t>van </a:t>
            </a:r>
            <a:r>
              <a:rPr sz="950" b="1" spc="-60" dirty="0">
                <a:latin typeface="Arial"/>
                <a:cs typeface="Arial"/>
              </a:rPr>
              <a:t>de </a:t>
            </a:r>
            <a:r>
              <a:rPr sz="950" b="1" spc="-75" dirty="0">
                <a:latin typeface="Arial"/>
                <a:cs typeface="Arial"/>
              </a:rPr>
              <a:t>Guidance </a:t>
            </a:r>
            <a:r>
              <a:rPr sz="950" b="1" spc="-60" dirty="0">
                <a:latin typeface="Arial"/>
                <a:cs typeface="Arial"/>
              </a:rPr>
              <a:t>over </a:t>
            </a:r>
            <a:r>
              <a:rPr sz="950" b="1" spc="-75" dirty="0">
                <a:latin typeface="Arial"/>
                <a:cs typeface="Arial"/>
              </a:rPr>
              <a:t>Annex</a:t>
            </a:r>
            <a:r>
              <a:rPr sz="950" b="1" spc="-135" dirty="0">
                <a:latin typeface="Arial"/>
                <a:cs typeface="Arial"/>
              </a:rPr>
              <a:t> </a:t>
            </a:r>
            <a:r>
              <a:rPr sz="950" b="1" spc="-40" dirty="0">
                <a:latin typeface="Arial"/>
                <a:cs typeface="Arial"/>
              </a:rPr>
              <a:t>VIII:</a:t>
            </a:r>
            <a:endParaRPr sz="950">
              <a:latin typeface="Arial"/>
              <a:cs typeface="Arial"/>
            </a:endParaRPr>
          </a:p>
          <a:p>
            <a:pPr marL="12700" marR="5080">
              <a:lnSpc>
                <a:spcPct val="113999"/>
              </a:lnSpc>
            </a:pPr>
            <a:r>
              <a:rPr sz="950" spc="-35" dirty="0">
                <a:latin typeface="Lucida Sans Unicode"/>
                <a:cs typeface="Lucida Sans Unicode"/>
              </a:rPr>
              <a:t>“Please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be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aware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0" dirty="0">
                <a:latin typeface="Lucida Sans Unicode"/>
                <a:cs typeface="Lucida Sans Unicode"/>
              </a:rPr>
              <a:t>that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the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consulted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national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authorities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of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30" dirty="0">
                <a:latin typeface="Lucida Sans Unicode"/>
                <a:cs typeface="Lucida Sans Unicode"/>
              </a:rPr>
              <a:t>EUIEEA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Member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35" dirty="0">
                <a:latin typeface="Lucida Sans Unicode"/>
                <a:cs typeface="Lucida Sans Unicode"/>
              </a:rPr>
              <a:t>States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were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unable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to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reach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a  </a:t>
            </a:r>
            <a:r>
              <a:rPr sz="950" spc="-70" dirty="0">
                <a:latin typeface="Lucida Sans Unicode"/>
                <a:cs typeface="Lucida Sans Unicode"/>
              </a:rPr>
              <a:t>consensus </a:t>
            </a:r>
            <a:r>
              <a:rPr sz="950" spc="-85" dirty="0">
                <a:latin typeface="Lucida Sans Unicode"/>
                <a:cs typeface="Lucida Sans Unicode"/>
              </a:rPr>
              <a:t>on </a:t>
            </a:r>
            <a:r>
              <a:rPr sz="950" spc="-55" dirty="0">
                <a:latin typeface="Lucida Sans Unicode"/>
                <a:cs typeface="Lucida Sans Unicode"/>
              </a:rPr>
              <a:t>the </a:t>
            </a:r>
            <a:r>
              <a:rPr sz="950" spc="-65" dirty="0">
                <a:latin typeface="Lucida Sans Unicode"/>
                <a:cs typeface="Lucida Sans Unicode"/>
              </a:rPr>
              <a:t>interpretation of duty </a:t>
            </a:r>
            <a:r>
              <a:rPr sz="950" spc="-75" dirty="0">
                <a:latin typeface="Lucida Sans Unicode"/>
                <a:cs typeface="Lucida Sans Unicode"/>
              </a:rPr>
              <a:t>holders </a:t>
            </a:r>
            <a:r>
              <a:rPr sz="950" spc="-80" dirty="0">
                <a:latin typeface="Lucida Sans Unicode"/>
                <a:cs typeface="Lucida Sans Unicode"/>
              </a:rPr>
              <a:t>under </a:t>
            </a:r>
            <a:r>
              <a:rPr sz="950" spc="-65" dirty="0">
                <a:latin typeface="Lucida Sans Unicode"/>
                <a:cs typeface="Lucida Sans Unicode"/>
              </a:rPr>
              <a:t>Article </a:t>
            </a:r>
            <a:r>
              <a:rPr sz="950" spc="-85" dirty="0">
                <a:latin typeface="Lucida Sans Unicode"/>
                <a:cs typeface="Lucida Sans Unicode"/>
              </a:rPr>
              <a:t>45. </a:t>
            </a:r>
            <a:r>
              <a:rPr sz="950" spc="-80" dirty="0">
                <a:latin typeface="Lucida Sans Unicode"/>
                <a:cs typeface="Lucida Sans Unicode"/>
              </a:rPr>
              <a:t>The </a:t>
            </a:r>
            <a:r>
              <a:rPr sz="950" spc="-65" dirty="0">
                <a:latin typeface="Lucida Sans Unicode"/>
                <a:cs typeface="Lucida Sans Unicode"/>
              </a:rPr>
              <a:t>authorities of </a:t>
            </a:r>
            <a:r>
              <a:rPr sz="950" spc="-55" dirty="0">
                <a:latin typeface="Lucida Sans Unicode"/>
                <a:cs typeface="Lucida Sans Unicode"/>
              </a:rPr>
              <a:t>the </a:t>
            </a:r>
            <a:r>
              <a:rPr sz="950" spc="-75" dirty="0">
                <a:latin typeface="Lucida Sans Unicode"/>
                <a:cs typeface="Lucida Sans Unicode"/>
              </a:rPr>
              <a:t>following </a:t>
            </a:r>
            <a:r>
              <a:rPr sz="950" spc="-70" dirty="0">
                <a:latin typeface="Lucida Sans Unicode"/>
                <a:cs typeface="Lucida Sans Unicode"/>
              </a:rPr>
              <a:t>Member  </a:t>
            </a:r>
            <a:r>
              <a:rPr sz="950" spc="-35" dirty="0">
                <a:latin typeface="Lucida Sans Unicode"/>
                <a:cs typeface="Lucida Sans Unicode"/>
              </a:rPr>
              <a:t>States </a:t>
            </a:r>
            <a:r>
              <a:rPr sz="950" spc="-75" dirty="0">
                <a:latin typeface="Lucida Sans Unicode"/>
                <a:cs typeface="Lucida Sans Unicode"/>
              </a:rPr>
              <a:t>disagree </a:t>
            </a:r>
            <a:r>
              <a:rPr sz="950" spc="-50" dirty="0">
                <a:latin typeface="Lucida Sans Unicode"/>
                <a:cs typeface="Lucida Sans Unicode"/>
              </a:rPr>
              <a:t>with </a:t>
            </a:r>
            <a:r>
              <a:rPr sz="950" spc="-55" dirty="0">
                <a:latin typeface="Lucida Sans Unicode"/>
                <a:cs typeface="Lucida Sans Unicode"/>
              </a:rPr>
              <a:t>the </a:t>
            </a:r>
            <a:r>
              <a:rPr sz="950" spc="-70" dirty="0">
                <a:latin typeface="Lucida Sans Unicode"/>
                <a:cs typeface="Lucida Sans Unicode"/>
              </a:rPr>
              <a:t>current </a:t>
            </a:r>
            <a:r>
              <a:rPr sz="950" spc="-80" dirty="0">
                <a:latin typeface="Lucida Sans Unicode"/>
                <a:cs typeface="Lucida Sans Unicode"/>
              </a:rPr>
              <a:t>Guidance </a:t>
            </a:r>
            <a:r>
              <a:rPr sz="950" spc="-60" dirty="0">
                <a:latin typeface="Lucida Sans Unicode"/>
                <a:cs typeface="Lucida Sans Unicode"/>
              </a:rPr>
              <a:t>where this </a:t>
            </a:r>
            <a:r>
              <a:rPr sz="950" spc="-75" dirty="0">
                <a:latin typeface="Lucida Sans Unicode"/>
                <a:cs typeface="Lucida Sans Unicode"/>
              </a:rPr>
              <a:t>considers </a:t>
            </a:r>
            <a:r>
              <a:rPr sz="950" spc="-65" dirty="0">
                <a:latin typeface="Lucida Sans Unicode"/>
                <a:cs typeface="Lucida Sans Unicode"/>
              </a:rPr>
              <a:t>certain </a:t>
            </a:r>
            <a:r>
              <a:rPr sz="950" spc="-70" dirty="0">
                <a:latin typeface="Lucida Sans Unicode"/>
                <a:cs typeface="Lucida Sans Unicode"/>
              </a:rPr>
              <a:t>operators, </a:t>
            </a:r>
            <a:r>
              <a:rPr sz="950" spc="-65" dirty="0">
                <a:latin typeface="Lucida Sans Unicode"/>
                <a:cs typeface="Lucida Sans Unicode"/>
              </a:rPr>
              <a:t>namely </a:t>
            </a:r>
            <a:r>
              <a:rPr sz="950" spc="-70" dirty="0">
                <a:latin typeface="Lucida Sans Unicode"/>
                <a:cs typeface="Lucida Sans Unicode"/>
              </a:rPr>
              <a:t>rebranders </a:t>
            </a:r>
            <a:r>
              <a:rPr sz="950" spc="-80" dirty="0">
                <a:latin typeface="Lucida Sans Unicode"/>
                <a:cs typeface="Lucida Sans Unicode"/>
              </a:rPr>
              <a:t>and  </a:t>
            </a:r>
            <a:r>
              <a:rPr sz="950" spc="-70" dirty="0">
                <a:latin typeface="Lucida Sans Unicode"/>
                <a:cs typeface="Lucida Sans Unicode"/>
              </a:rPr>
              <a:t>relabellers,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0" dirty="0">
                <a:latin typeface="Lucida Sans Unicode"/>
                <a:cs typeface="Lucida Sans Unicode"/>
              </a:rPr>
              <a:t>as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distributors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and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not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downstream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0" dirty="0">
                <a:latin typeface="Lucida Sans Unicode"/>
                <a:cs typeface="Lucida Sans Unicode"/>
              </a:rPr>
              <a:t>users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(section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3.I.2):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Belgium,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Germany,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Greece,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France.</a:t>
            </a:r>
            <a:endParaRPr sz="9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257175">
              <a:lnSpc>
                <a:spcPct val="113999"/>
              </a:lnSpc>
            </a:pPr>
            <a:r>
              <a:rPr sz="950" spc="-80" dirty="0">
                <a:latin typeface="Lucida Sans Unicode"/>
                <a:cs typeface="Lucida Sans Unicode"/>
              </a:rPr>
              <a:t>The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authority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of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Sweden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does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not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consider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0" dirty="0">
                <a:latin typeface="Lucida Sans Unicode"/>
                <a:cs typeface="Lucida Sans Unicode"/>
              </a:rPr>
              <a:t>that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Article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4(10)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poses</a:t>
            </a:r>
            <a:r>
              <a:rPr sz="950" spc="-8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legal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obligations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on </a:t>
            </a:r>
            <a:r>
              <a:rPr sz="950" spc="-70" dirty="0">
                <a:latin typeface="Lucida Sans Unicode"/>
                <a:cs typeface="Lucida Sans Unicode"/>
              </a:rPr>
              <a:t>distributors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  </a:t>
            </a:r>
            <a:r>
              <a:rPr sz="950" spc="-65" dirty="0">
                <a:latin typeface="Lucida Sans Unicode"/>
                <a:cs typeface="Lucida Sans Unicode"/>
              </a:rPr>
              <a:t>relation</a:t>
            </a:r>
            <a:r>
              <a:rPr sz="950" spc="-10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to</a:t>
            </a:r>
            <a:r>
              <a:rPr sz="950" spc="-95" dirty="0">
                <a:latin typeface="Lucida Sans Unicode"/>
                <a:cs typeface="Lucida Sans Unicode"/>
              </a:rPr>
              <a:t> Annex </a:t>
            </a:r>
            <a:r>
              <a:rPr sz="950" spc="-60" dirty="0">
                <a:latin typeface="Lucida Sans Unicode"/>
                <a:cs typeface="Lucida Sans Unicode"/>
              </a:rPr>
              <a:t>VIII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50" dirty="0">
                <a:latin typeface="Lucida Sans Unicode"/>
                <a:cs typeface="Lucida Sans Unicode"/>
              </a:rPr>
              <a:t>as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described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0" dirty="0">
                <a:latin typeface="Lucida Sans Unicode"/>
                <a:cs typeface="Lucida Sans Unicode"/>
              </a:rPr>
              <a:t>this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ECHA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Guidance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document.</a:t>
            </a:r>
            <a:endParaRPr sz="9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950" spc="-80" dirty="0">
                <a:latin typeface="Lucida Sans Unicode"/>
                <a:cs typeface="Lucida Sans Unicode"/>
              </a:rPr>
              <a:t>The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authorities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of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the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following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Member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35" dirty="0">
                <a:latin typeface="Lucida Sans Unicode"/>
                <a:cs typeface="Lucida Sans Unicode"/>
              </a:rPr>
              <a:t>States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abstained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from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a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decision: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Denmark,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Portugal.”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413" y="1547749"/>
            <a:ext cx="1973779" cy="16149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99699" y="2535477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88504" y="1914390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13486" y="199219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15448" y="262733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792613" y="1547749"/>
            <a:ext cx="1973779" cy="16149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439337" y="2535477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23730" y="1914390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48711" y="199219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50673" y="262733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127814" y="1547749"/>
            <a:ext cx="1973779" cy="161491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774537" y="2535477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58930" y="1914390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583912" y="199219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47791" y="262733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792613" y="4673158"/>
            <a:ext cx="1973779" cy="161491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439337" y="5660888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723730" y="5039801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48711" y="511760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50673" y="575274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127814" y="4673158"/>
            <a:ext cx="1973779" cy="161491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74537" y="5660888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058930" y="5039801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583912" y="511760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585873" y="575274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57413" y="4673158"/>
            <a:ext cx="1973779" cy="161491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104138" y="5660888"/>
            <a:ext cx="12382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15" dirty="0">
                <a:solidFill>
                  <a:srgbClr val="221C17"/>
                </a:solidFill>
                <a:latin typeface="Calibri"/>
                <a:cs typeface="Calibri"/>
              </a:rPr>
              <a:t>A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88530" y="5039801"/>
            <a:ext cx="12509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80" dirty="0">
                <a:solidFill>
                  <a:srgbClr val="221C17"/>
                </a:solidFill>
                <a:latin typeface="Calibri"/>
                <a:cs typeface="Calibri"/>
              </a:rPr>
              <a:t>B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13512" y="5117600"/>
            <a:ext cx="114300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5" dirty="0">
                <a:solidFill>
                  <a:srgbClr val="221C17"/>
                </a:solidFill>
                <a:latin typeface="Calibri"/>
                <a:cs typeface="Calibri"/>
              </a:rPr>
              <a:t>C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915473" y="5752743"/>
            <a:ext cx="130175" cy="2216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50" b="1" spc="30" dirty="0">
                <a:solidFill>
                  <a:srgbClr val="221C17"/>
                </a:solidFill>
                <a:latin typeface="Calibri"/>
                <a:cs typeface="Calibri"/>
              </a:rPr>
              <a:t>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77760" y="2510156"/>
            <a:ext cx="32639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30" dirty="0">
                <a:latin typeface="Lucida Sans Unicode"/>
                <a:cs typeface="Lucida Sans Unicode"/>
              </a:rPr>
              <a:t>Pri</a:t>
            </a:r>
            <a:r>
              <a:rPr sz="800" spc="-50" dirty="0">
                <a:latin typeface="Lucida Sans Unicode"/>
                <a:cs typeface="Lucida Sans Unicode"/>
              </a:rPr>
              <a:t>v</a:t>
            </a:r>
            <a:r>
              <a:rPr sz="800" spc="-40" dirty="0">
                <a:latin typeface="Lucida Sans Unicode"/>
                <a:cs typeface="Lucida Sans Unicode"/>
              </a:rPr>
              <a:t>ate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715047" y="2611756"/>
            <a:ext cx="25146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55" dirty="0">
                <a:latin typeface="Lucida Sans Unicode"/>
                <a:cs typeface="Lucida Sans Unicode"/>
              </a:rPr>
              <a:t>Label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74403" y="3304648"/>
            <a:ext cx="1941195" cy="504825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97155" rIns="0" bIns="0" rtlCol="0">
            <a:spAutoFit/>
          </a:bodyPr>
          <a:lstStyle/>
          <a:p>
            <a:pPr marL="139700">
              <a:lnSpc>
                <a:spcPct val="100000"/>
              </a:lnSpc>
              <a:spcBef>
                <a:spcPts val="7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95" dirty="0">
                <a:latin typeface="Lucida Sans Unicode"/>
                <a:cs typeface="Lucida Sans Unicode"/>
              </a:rPr>
              <a:t>A, </a:t>
            </a:r>
            <a:r>
              <a:rPr sz="950" spc="35" dirty="0">
                <a:latin typeface="Lucida Sans Unicode"/>
                <a:cs typeface="Lucida Sans Unicode"/>
              </a:rPr>
              <a:t>B</a:t>
            </a:r>
            <a:r>
              <a:rPr sz="950" spc="-21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en </a:t>
            </a:r>
            <a:r>
              <a:rPr sz="950" spc="-125" dirty="0">
                <a:latin typeface="Lucida Sans Unicode"/>
                <a:cs typeface="Lucida Sans Unicode"/>
              </a:rPr>
              <a:t>C.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63553" y="3296973"/>
            <a:ext cx="1962785" cy="520065"/>
          </a:xfrm>
          <a:custGeom>
            <a:avLst/>
            <a:gdLst/>
            <a:ahLst/>
            <a:cxnLst/>
            <a:rect l="l" t="t" r="r" b="b"/>
            <a:pathLst>
              <a:path w="1962785" h="520064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447878"/>
                </a:lnTo>
                <a:lnTo>
                  <a:pt x="1124" y="489501"/>
                </a:lnTo>
                <a:lnTo>
                  <a:pt x="8999" y="510874"/>
                </a:lnTo>
                <a:lnTo>
                  <a:pt x="30373" y="518749"/>
                </a:lnTo>
                <a:lnTo>
                  <a:pt x="71996" y="519874"/>
                </a:lnTo>
                <a:lnTo>
                  <a:pt x="1890496" y="519874"/>
                </a:lnTo>
                <a:lnTo>
                  <a:pt x="1932119" y="518749"/>
                </a:lnTo>
                <a:lnTo>
                  <a:pt x="1953493" y="510874"/>
                </a:lnTo>
                <a:lnTo>
                  <a:pt x="1961367" y="489501"/>
                </a:lnTo>
                <a:lnTo>
                  <a:pt x="1962492" y="447878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809603" y="3304648"/>
            <a:ext cx="1941195" cy="508000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1098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95" dirty="0">
                <a:latin typeface="Lucida Sans Unicode"/>
                <a:cs typeface="Lucida Sans Unicode"/>
              </a:rPr>
              <a:t>A </a:t>
            </a:r>
            <a:r>
              <a:rPr sz="950" spc="-70" dirty="0">
                <a:latin typeface="Lucida Sans Unicode"/>
                <a:cs typeface="Lucida Sans Unicode"/>
              </a:rPr>
              <a:t>en</a:t>
            </a:r>
            <a:r>
              <a:rPr sz="950" spc="-180" dirty="0">
                <a:latin typeface="Lucida Sans Unicode"/>
                <a:cs typeface="Lucida Sans Unicode"/>
              </a:rPr>
              <a:t> </a:t>
            </a:r>
            <a:r>
              <a:rPr sz="950" spc="-114" dirty="0">
                <a:latin typeface="Lucida Sans Unicode"/>
                <a:cs typeface="Lucida Sans Unicode"/>
              </a:rPr>
              <a:t>D.</a:t>
            </a:r>
            <a:endParaRPr sz="95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</a:pPr>
            <a:r>
              <a:rPr sz="950" b="1" spc="-80" dirty="0">
                <a:latin typeface="Arial"/>
                <a:cs typeface="Arial"/>
              </a:rPr>
              <a:t>D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75" dirty="0">
                <a:latin typeface="Lucida Sans Unicode"/>
                <a:cs typeface="Lucida Sans Unicode"/>
              </a:rPr>
              <a:t>geen </a:t>
            </a:r>
            <a:r>
              <a:rPr sz="950" spc="-65" dirty="0">
                <a:latin typeface="Lucida Sans Unicode"/>
                <a:cs typeface="Lucida Sans Unicode"/>
              </a:rPr>
              <a:t>Duty</a:t>
            </a:r>
            <a:r>
              <a:rPr sz="950" spc="-145" dirty="0">
                <a:latin typeface="Lucida Sans Unicode"/>
                <a:cs typeface="Lucida Sans Unicode"/>
              </a:rPr>
              <a:t> </a:t>
            </a:r>
            <a:r>
              <a:rPr sz="950" spc="-85" dirty="0">
                <a:latin typeface="Lucida Sans Unicode"/>
                <a:cs typeface="Lucida Sans Unicode"/>
              </a:rPr>
              <a:t>Holder.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798753" y="3296973"/>
            <a:ext cx="1962785" cy="523240"/>
          </a:xfrm>
          <a:custGeom>
            <a:avLst/>
            <a:gdLst/>
            <a:ahLst/>
            <a:cxnLst/>
            <a:rect l="l" t="t" r="r" b="b"/>
            <a:pathLst>
              <a:path w="1962785" h="523239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450875"/>
                </a:lnTo>
                <a:lnTo>
                  <a:pt x="1124" y="492498"/>
                </a:lnTo>
                <a:lnTo>
                  <a:pt x="8999" y="513872"/>
                </a:lnTo>
                <a:lnTo>
                  <a:pt x="30373" y="521746"/>
                </a:lnTo>
                <a:lnTo>
                  <a:pt x="71996" y="522871"/>
                </a:lnTo>
                <a:lnTo>
                  <a:pt x="1890496" y="522871"/>
                </a:lnTo>
                <a:lnTo>
                  <a:pt x="1932119" y="521746"/>
                </a:lnTo>
                <a:lnTo>
                  <a:pt x="1953493" y="513872"/>
                </a:lnTo>
                <a:lnTo>
                  <a:pt x="1961367" y="492498"/>
                </a:lnTo>
                <a:lnTo>
                  <a:pt x="1962492" y="450875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0" y="0"/>
            <a:ext cx="1425780" cy="126736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5144803" y="3304648"/>
            <a:ext cx="1941195" cy="942975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31445" marR="123825" indent="66675">
              <a:lnSpc>
                <a:spcPct val="100000"/>
              </a:lnSpc>
              <a:spcBef>
                <a:spcPts val="8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95" dirty="0">
                <a:latin typeface="Lucida Sans Unicode"/>
                <a:cs typeface="Lucida Sans Unicode"/>
              </a:rPr>
              <a:t>A </a:t>
            </a:r>
            <a:r>
              <a:rPr sz="950" spc="-70" dirty="0">
                <a:latin typeface="Lucida Sans Unicode"/>
                <a:cs typeface="Lucida Sans Unicode"/>
              </a:rPr>
              <a:t>en </a:t>
            </a:r>
            <a:r>
              <a:rPr sz="950" spc="-114" dirty="0">
                <a:latin typeface="Lucida Sans Unicode"/>
                <a:cs typeface="Lucida Sans Unicode"/>
              </a:rPr>
              <a:t>D.  </a:t>
            </a:r>
            <a:r>
              <a:rPr sz="950" b="1" spc="-80" dirty="0">
                <a:latin typeface="Arial"/>
                <a:cs typeface="Arial"/>
              </a:rPr>
              <a:t>D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100" dirty="0">
                <a:latin typeface="Lucida Sans Unicode"/>
                <a:cs typeface="Lucida Sans Unicode"/>
              </a:rPr>
              <a:t>D </a:t>
            </a:r>
            <a:r>
              <a:rPr sz="950" spc="-75" dirty="0">
                <a:latin typeface="Lucida Sans Unicode"/>
                <a:cs typeface="Lucida Sans Unicode"/>
              </a:rPr>
              <a:t>voor</a:t>
            </a:r>
            <a:r>
              <a:rPr sz="950" spc="-22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de  </a:t>
            </a:r>
            <a:r>
              <a:rPr sz="950" spc="-40" dirty="0">
                <a:latin typeface="Lucida Sans Unicode"/>
                <a:cs typeface="Lucida Sans Unicode"/>
              </a:rPr>
              <a:t>Private </a:t>
            </a:r>
            <a:r>
              <a:rPr sz="950" spc="-70" dirty="0">
                <a:latin typeface="Lucida Sans Unicode"/>
                <a:cs typeface="Lucida Sans Unicode"/>
              </a:rPr>
              <a:t>label </a:t>
            </a:r>
            <a:r>
              <a:rPr sz="950" spc="-80" dirty="0">
                <a:latin typeface="Lucida Sans Unicode"/>
                <a:cs typeface="Lucida Sans Unicode"/>
              </a:rPr>
              <a:t>producten </a:t>
            </a:r>
            <a:r>
              <a:rPr sz="950" spc="-70" dirty="0">
                <a:latin typeface="Lucida Sans Unicode"/>
                <a:cs typeface="Lucida Sans Unicode"/>
              </a:rPr>
              <a:t>(Dit </a:t>
            </a:r>
            <a:r>
              <a:rPr sz="950" spc="-75" dirty="0">
                <a:latin typeface="Lucida Sans Unicode"/>
                <a:cs typeface="Lucida Sans Unicode"/>
              </a:rPr>
              <a:t>geldt  voor </a:t>
            </a:r>
            <a:r>
              <a:rPr sz="950" spc="-70" dirty="0">
                <a:latin typeface="Lucida Sans Unicode"/>
                <a:cs typeface="Lucida Sans Unicode"/>
              </a:rPr>
              <a:t>iedereen </a:t>
            </a:r>
            <a:r>
              <a:rPr sz="950" spc="-80" dirty="0">
                <a:latin typeface="Lucida Sans Unicode"/>
                <a:cs typeface="Lucida Sans Unicode"/>
              </a:rPr>
              <a:t>die </a:t>
            </a:r>
            <a:r>
              <a:rPr sz="950" spc="-70" dirty="0">
                <a:latin typeface="Lucida Sans Unicode"/>
                <a:cs typeface="Lucida Sans Unicode"/>
              </a:rPr>
              <a:t>aanpassingen  </a:t>
            </a:r>
            <a:r>
              <a:rPr sz="950" spc="-65" dirty="0">
                <a:latin typeface="Lucida Sans Unicode"/>
                <a:cs typeface="Lucida Sans Unicode"/>
              </a:rPr>
              <a:t>aan </a:t>
            </a:r>
            <a:r>
              <a:rPr sz="950" spc="-80" dirty="0">
                <a:latin typeface="Lucida Sans Unicode"/>
                <a:cs typeface="Lucida Sans Unicode"/>
              </a:rPr>
              <a:t>product </a:t>
            </a:r>
            <a:r>
              <a:rPr sz="950" spc="-65" dirty="0">
                <a:latin typeface="Lucida Sans Unicode"/>
                <a:cs typeface="Lucida Sans Unicode"/>
              </a:rPr>
              <a:t>of </a:t>
            </a:r>
            <a:r>
              <a:rPr sz="950" spc="-85" dirty="0">
                <a:latin typeface="Lucida Sans Unicode"/>
                <a:cs typeface="Lucida Sans Unicode"/>
              </a:rPr>
              <a:t>verpakking</a:t>
            </a:r>
            <a:r>
              <a:rPr sz="950" spc="-18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doet).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133953" y="3296973"/>
            <a:ext cx="1962785" cy="958215"/>
          </a:xfrm>
          <a:custGeom>
            <a:avLst/>
            <a:gdLst/>
            <a:ahLst/>
            <a:cxnLst/>
            <a:rect l="l" t="t" r="r" b="b"/>
            <a:pathLst>
              <a:path w="1962784" h="958214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886218"/>
                </a:lnTo>
                <a:lnTo>
                  <a:pt x="1124" y="927841"/>
                </a:lnTo>
                <a:lnTo>
                  <a:pt x="8999" y="949215"/>
                </a:lnTo>
                <a:lnTo>
                  <a:pt x="30373" y="957090"/>
                </a:lnTo>
                <a:lnTo>
                  <a:pt x="71996" y="958215"/>
                </a:lnTo>
                <a:lnTo>
                  <a:pt x="1890496" y="958215"/>
                </a:lnTo>
                <a:lnTo>
                  <a:pt x="1932119" y="957090"/>
                </a:lnTo>
                <a:lnTo>
                  <a:pt x="1953493" y="949215"/>
                </a:lnTo>
                <a:lnTo>
                  <a:pt x="1961367" y="927841"/>
                </a:lnTo>
                <a:lnTo>
                  <a:pt x="1962492" y="886218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474403" y="6425428"/>
            <a:ext cx="1941195" cy="652780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89230" marR="149225" indent="-33020" algn="just">
              <a:lnSpc>
                <a:spcPct val="100000"/>
              </a:lnSpc>
              <a:spcBef>
                <a:spcPts val="8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95" dirty="0">
                <a:latin typeface="Lucida Sans Unicode"/>
                <a:cs typeface="Lucida Sans Unicode"/>
              </a:rPr>
              <a:t>A </a:t>
            </a:r>
            <a:r>
              <a:rPr sz="950" spc="-70" dirty="0">
                <a:latin typeface="Lucida Sans Unicode"/>
                <a:cs typeface="Lucida Sans Unicode"/>
              </a:rPr>
              <a:t>en</a:t>
            </a:r>
            <a:r>
              <a:rPr sz="950" spc="-200" dirty="0">
                <a:latin typeface="Lucida Sans Unicode"/>
                <a:cs typeface="Lucida Sans Unicode"/>
              </a:rPr>
              <a:t> </a:t>
            </a:r>
            <a:r>
              <a:rPr sz="950" spc="-95" dirty="0">
                <a:latin typeface="Lucida Sans Unicode"/>
                <a:cs typeface="Lucida Sans Unicode"/>
              </a:rPr>
              <a:t>ook 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110" dirty="0">
                <a:latin typeface="Lucida Sans Unicode"/>
                <a:cs typeface="Lucida Sans Unicode"/>
              </a:rPr>
              <a:t>D, </a:t>
            </a:r>
            <a:r>
              <a:rPr sz="950" spc="-75" dirty="0">
                <a:latin typeface="Lucida Sans Unicode"/>
                <a:cs typeface="Lucida Sans Unicode"/>
              </a:rPr>
              <a:t>omdat </a:t>
            </a:r>
            <a:r>
              <a:rPr sz="950" spc="-85" dirty="0">
                <a:latin typeface="Lucida Sans Unicode"/>
                <a:cs typeface="Lucida Sans Unicode"/>
              </a:rPr>
              <a:t>hij </a:t>
            </a:r>
            <a:r>
              <a:rPr sz="950" spc="-55" dirty="0">
                <a:latin typeface="Lucida Sans Unicode"/>
                <a:cs typeface="Lucida Sans Unicode"/>
              </a:rPr>
              <a:t>het </a:t>
            </a:r>
            <a:r>
              <a:rPr sz="950" spc="-80" dirty="0">
                <a:latin typeface="Lucida Sans Unicode"/>
                <a:cs typeface="Lucida Sans Unicode"/>
              </a:rPr>
              <a:t>product  </a:t>
            </a:r>
            <a:r>
              <a:rPr sz="950" spc="-75" dirty="0">
                <a:latin typeface="Lucida Sans Unicode"/>
                <a:cs typeface="Lucida Sans Unicode"/>
              </a:rPr>
              <a:t>beschikbaar </a:t>
            </a:r>
            <a:r>
              <a:rPr sz="950" spc="-70" dirty="0">
                <a:latin typeface="Lucida Sans Unicode"/>
                <a:cs typeface="Lucida Sans Unicode"/>
              </a:rPr>
              <a:t>maakt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</a:t>
            </a:r>
            <a:r>
              <a:rPr sz="950" spc="-180" dirty="0">
                <a:latin typeface="Lucida Sans Unicode"/>
                <a:cs typeface="Lucida Sans Unicode"/>
              </a:rPr>
              <a:t> </a:t>
            </a:r>
            <a:r>
              <a:rPr sz="950" spc="-114" dirty="0">
                <a:latin typeface="Lucida Sans Unicode"/>
                <a:cs typeface="Lucida Sans Unicode"/>
              </a:rPr>
              <a:t>D.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63553" y="6417753"/>
            <a:ext cx="1962785" cy="668020"/>
          </a:xfrm>
          <a:custGeom>
            <a:avLst/>
            <a:gdLst/>
            <a:ahLst/>
            <a:cxnLst/>
            <a:rect l="l" t="t" r="r" b="b"/>
            <a:pathLst>
              <a:path w="1962785" h="668020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595655"/>
                </a:lnTo>
                <a:lnTo>
                  <a:pt x="1124" y="637278"/>
                </a:lnTo>
                <a:lnTo>
                  <a:pt x="8999" y="658652"/>
                </a:lnTo>
                <a:lnTo>
                  <a:pt x="30373" y="666526"/>
                </a:lnTo>
                <a:lnTo>
                  <a:pt x="71996" y="667651"/>
                </a:lnTo>
                <a:lnTo>
                  <a:pt x="1890496" y="667651"/>
                </a:lnTo>
                <a:lnTo>
                  <a:pt x="1932119" y="666526"/>
                </a:lnTo>
                <a:lnTo>
                  <a:pt x="1953493" y="658652"/>
                </a:lnTo>
                <a:lnTo>
                  <a:pt x="1961367" y="637278"/>
                </a:lnTo>
                <a:lnTo>
                  <a:pt x="1962492" y="595655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808711" y="6425428"/>
            <a:ext cx="1941195" cy="652780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971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95" dirty="0">
                <a:latin typeface="Lucida Sans Unicode"/>
                <a:cs typeface="Lucida Sans Unicode"/>
              </a:rPr>
              <a:t>A </a:t>
            </a:r>
            <a:r>
              <a:rPr sz="950" spc="-70" dirty="0">
                <a:latin typeface="Lucida Sans Unicode"/>
                <a:cs typeface="Lucida Sans Unicode"/>
              </a:rPr>
              <a:t>en</a:t>
            </a:r>
            <a:r>
              <a:rPr sz="950" spc="-180" dirty="0">
                <a:latin typeface="Lucida Sans Unicode"/>
                <a:cs typeface="Lucida Sans Unicode"/>
              </a:rPr>
              <a:t> </a:t>
            </a:r>
            <a:r>
              <a:rPr sz="950" spc="-114" dirty="0">
                <a:latin typeface="Lucida Sans Unicode"/>
                <a:cs typeface="Lucida Sans Unicode"/>
              </a:rPr>
              <a:t>D.</a:t>
            </a:r>
            <a:endParaRPr sz="95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</a:pPr>
            <a:r>
              <a:rPr sz="950" b="1" spc="-80" dirty="0">
                <a:latin typeface="Arial"/>
                <a:cs typeface="Arial"/>
              </a:rPr>
              <a:t>D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</a:t>
            </a:r>
            <a:r>
              <a:rPr sz="950" spc="-195" dirty="0">
                <a:latin typeface="Lucida Sans Unicode"/>
                <a:cs typeface="Lucida Sans Unicode"/>
              </a:rPr>
              <a:t> </a:t>
            </a:r>
            <a:r>
              <a:rPr sz="950" spc="-125" dirty="0">
                <a:latin typeface="Lucida Sans Unicode"/>
                <a:cs typeface="Lucida Sans Unicode"/>
              </a:rPr>
              <a:t>C.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797861" y="6417753"/>
            <a:ext cx="1962785" cy="668020"/>
          </a:xfrm>
          <a:custGeom>
            <a:avLst/>
            <a:gdLst/>
            <a:ahLst/>
            <a:cxnLst/>
            <a:rect l="l" t="t" r="r" b="b"/>
            <a:pathLst>
              <a:path w="1962785" h="668020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595655"/>
                </a:lnTo>
                <a:lnTo>
                  <a:pt x="1124" y="637278"/>
                </a:lnTo>
                <a:lnTo>
                  <a:pt x="8999" y="658652"/>
                </a:lnTo>
                <a:lnTo>
                  <a:pt x="30373" y="666526"/>
                </a:lnTo>
                <a:lnTo>
                  <a:pt x="71996" y="667651"/>
                </a:lnTo>
                <a:lnTo>
                  <a:pt x="1890496" y="667651"/>
                </a:lnTo>
                <a:lnTo>
                  <a:pt x="1932119" y="666526"/>
                </a:lnTo>
                <a:lnTo>
                  <a:pt x="1953493" y="658652"/>
                </a:lnTo>
                <a:lnTo>
                  <a:pt x="1961367" y="637278"/>
                </a:lnTo>
                <a:lnTo>
                  <a:pt x="1962492" y="595655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5144803" y="6425428"/>
            <a:ext cx="1941195" cy="652780"/>
          </a:xfrm>
          <a:prstGeom prst="rect">
            <a:avLst/>
          </a:prstGeom>
          <a:solidFill>
            <a:srgbClr val="ECEED8"/>
          </a:solidFill>
        </p:spPr>
        <p:txBody>
          <a:bodyPr vert="horz" wrap="square" lIns="0" tIns="109855" rIns="0" bIns="0" rtlCol="0">
            <a:spAutoFit/>
          </a:bodyPr>
          <a:lstStyle/>
          <a:p>
            <a:pPr marL="107950" marR="99695" indent="-635" algn="ctr">
              <a:lnSpc>
                <a:spcPct val="100000"/>
              </a:lnSpc>
              <a:spcBef>
                <a:spcPts val="865"/>
              </a:spcBef>
            </a:pPr>
            <a:r>
              <a:rPr sz="950" b="1" spc="-120" dirty="0">
                <a:latin typeface="Arial"/>
                <a:cs typeface="Arial"/>
              </a:rPr>
              <a:t>A </a:t>
            </a:r>
            <a:r>
              <a:rPr sz="950" spc="-60" dirty="0">
                <a:latin typeface="Lucida Sans Unicode"/>
                <a:cs typeface="Lucida Sans Unicode"/>
              </a:rPr>
              <a:t>is </a:t>
            </a:r>
            <a:r>
              <a:rPr sz="950" spc="-65" dirty="0">
                <a:latin typeface="Lucida Sans Unicode"/>
                <a:cs typeface="Lucida Sans Unicode"/>
              </a:rPr>
              <a:t>Duty </a:t>
            </a:r>
            <a:r>
              <a:rPr sz="950" spc="-75" dirty="0">
                <a:latin typeface="Lucida Sans Unicode"/>
                <a:cs typeface="Lucida Sans Unicode"/>
              </a:rPr>
              <a:t>Holder </a:t>
            </a:r>
            <a:r>
              <a:rPr sz="950" spc="-80" dirty="0">
                <a:latin typeface="Lucida Sans Unicode"/>
                <a:cs typeface="Lucida Sans Unicode"/>
              </a:rPr>
              <a:t>in </a:t>
            </a:r>
            <a:r>
              <a:rPr sz="950" spc="-75" dirty="0">
                <a:latin typeface="Lucida Sans Unicode"/>
                <a:cs typeface="Lucida Sans Unicode"/>
              </a:rPr>
              <a:t>land </a:t>
            </a:r>
            <a:r>
              <a:rPr sz="950" spc="-100" dirty="0">
                <a:latin typeface="Lucida Sans Unicode"/>
                <a:cs typeface="Lucida Sans Unicode"/>
              </a:rPr>
              <a:t>A. </a:t>
            </a:r>
            <a:r>
              <a:rPr sz="950" spc="-75" dirty="0">
                <a:latin typeface="Lucida Sans Unicode"/>
                <a:cs typeface="Lucida Sans Unicode"/>
              </a:rPr>
              <a:t>Hij  </a:t>
            </a:r>
            <a:r>
              <a:rPr sz="950" spc="-65" dirty="0">
                <a:latin typeface="Lucida Sans Unicode"/>
                <a:cs typeface="Lucida Sans Unicode"/>
              </a:rPr>
              <a:t>importeert </a:t>
            </a:r>
            <a:r>
              <a:rPr sz="950" spc="-55" dirty="0">
                <a:latin typeface="Lucida Sans Unicode"/>
                <a:cs typeface="Lucida Sans Unicode"/>
              </a:rPr>
              <a:t>het</a:t>
            </a:r>
            <a:r>
              <a:rPr sz="950" spc="-240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product </a:t>
            </a:r>
            <a:r>
              <a:rPr sz="950" spc="-65" dirty="0">
                <a:latin typeface="Lucida Sans Unicode"/>
                <a:cs typeface="Lucida Sans Unicode"/>
              </a:rPr>
              <a:t>vanuit </a:t>
            </a:r>
            <a:r>
              <a:rPr sz="950" spc="-75" dirty="0">
                <a:latin typeface="Lucida Sans Unicode"/>
                <a:cs typeface="Lucida Sans Unicode"/>
              </a:rPr>
              <a:t>land  </a:t>
            </a:r>
            <a:r>
              <a:rPr sz="950" spc="-100" dirty="0">
                <a:latin typeface="Lucida Sans Unicode"/>
                <a:cs typeface="Lucida Sans Unicode"/>
              </a:rPr>
              <a:t>D </a:t>
            </a:r>
            <a:r>
              <a:rPr sz="950" spc="-65" dirty="0">
                <a:latin typeface="Lucida Sans Unicode"/>
                <a:cs typeface="Lucida Sans Unicode"/>
              </a:rPr>
              <a:t>naar </a:t>
            </a:r>
            <a:r>
              <a:rPr sz="950" spc="-75" dirty="0">
                <a:latin typeface="Lucida Sans Unicode"/>
                <a:cs typeface="Lucida Sans Unicode"/>
              </a:rPr>
              <a:t>land</a:t>
            </a:r>
            <a:r>
              <a:rPr sz="950" spc="-135" dirty="0">
                <a:latin typeface="Lucida Sans Unicode"/>
                <a:cs typeface="Lucida Sans Unicode"/>
              </a:rPr>
              <a:t> </a:t>
            </a:r>
            <a:r>
              <a:rPr sz="950" spc="-100" dirty="0">
                <a:latin typeface="Lucida Sans Unicode"/>
                <a:cs typeface="Lucida Sans Unicode"/>
              </a:rPr>
              <a:t>A.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5133953" y="6417753"/>
            <a:ext cx="1962785" cy="668020"/>
          </a:xfrm>
          <a:custGeom>
            <a:avLst/>
            <a:gdLst/>
            <a:ahLst/>
            <a:cxnLst/>
            <a:rect l="l" t="t" r="r" b="b"/>
            <a:pathLst>
              <a:path w="1962784" h="668020">
                <a:moveTo>
                  <a:pt x="71996" y="0"/>
                </a:move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595655"/>
                </a:lnTo>
                <a:lnTo>
                  <a:pt x="1124" y="637278"/>
                </a:lnTo>
                <a:lnTo>
                  <a:pt x="8999" y="658652"/>
                </a:lnTo>
                <a:lnTo>
                  <a:pt x="30373" y="666526"/>
                </a:lnTo>
                <a:lnTo>
                  <a:pt x="71996" y="667651"/>
                </a:lnTo>
                <a:lnTo>
                  <a:pt x="1890496" y="667651"/>
                </a:lnTo>
                <a:lnTo>
                  <a:pt x="1932119" y="666526"/>
                </a:lnTo>
                <a:lnTo>
                  <a:pt x="1953493" y="658652"/>
                </a:lnTo>
                <a:lnTo>
                  <a:pt x="1961367" y="637278"/>
                </a:lnTo>
                <a:lnTo>
                  <a:pt x="1962492" y="595655"/>
                </a:lnTo>
                <a:lnTo>
                  <a:pt x="1962492" y="71996"/>
                </a:lnTo>
                <a:lnTo>
                  <a:pt x="1961367" y="30373"/>
                </a:lnTo>
                <a:lnTo>
                  <a:pt x="1953493" y="8999"/>
                </a:lnTo>
                <a:lnTo>
                  <a:pt x="1932119" y="1124"/>
                </a:lnTo>
                <a:lnTo>
                  <a:pt x="1890496" y="0"/>
                </a:lnTo>
                <a:lnTo>
                  <a:pt x="71996" y="0"/>
                </a:lnTo>
                <a:close/>
              </a:path>
            </a:pathLst>
          </a:custGeom>
          <a:ln w="12700">
            <a:solidFill>
              <a:srgbClr val="96AE2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6850" rIns="0" bIns="0" rtlCol="0">
            <a:spAutoFit/>
          </a:bodyPr>
          <a:lstStyle/>
          <a:p>
            <a:pPr marL="1069975">
              <a:lnSpc>
                <a:spcPct val="100000"/>
              </a:lnSpc>
              <a:spcBef>
                <a:spcPts val="1550"/>
              </a:spcBef>
            </a:pPr>
            <a:r>
              <a:rPr spc="25" dirty="0"/>
              <a:t>Import/export </a:t>
            </a:r>
            <a:r>
              <a:rPr spc="30" dirty="0"/>
              <a:t>binnen </a:t>
            </a:r>
            <a:r>
              <a:rPr spc="20" dirty="0"/>
              <a:t>de</a:t>
            </a:r>
            <a:r>
              <a:rPr spc="-125" dirty="0"/>
              <a:t> </a:t>
            </a:r>
            <a:r>
              <a:rPr spc="85" dirty="0"/>
              <a:t>EU</a:t>
            </a:r>
          </a:p>
          <a:p>
            <a:pPr marL="1069975">
              <a:lnSpc>
                <a:spcPct val="100000"/>
              </a:lnSpc>
              <a:spcBef>
                <a:spcPts val="530"/>
              </a:spcBef>
            </a:pPr>
            <a:r>
              <a:rPr sz="950" b="0" spc="-70" dirty="0">
                <a:solidFill>
                  <a:srgbClr val="000000"/>
                </a:solidFill>
                <a:latin typeface="Lucida Sans Unicode"/>
                <a:cs typeface="Lucida Sans Unicode"/>
              </a:rPr>
              <a:t>Dit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95" dirty="0">
                <a:solidFill>
                  <a:srgbClr val="000000"/>
                </a:solidFill>
                <a:latin typeface="Lucida Sans Unicode"/>
                <a:cs typeface="Lucida Sans Unicode"/>
              </a:rPr>
              <a:t>zijn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80" dirty="0">
                <a:solidFill>
                  <a:srgbClr val="000000"/>
                </a:solidFill>
                <a:latin typeface="Lucida Sans Unicode"/>
                <a:cs typeface="Lucida Sans Unicode"/>
              </a:rPr>
              <a:t>de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55" dirty="0">
                <a:solidFill>
                  <a:srgbClr val="000000"/>
                </a:solidFill>
                <a:latin typeface="Lucida Sans Unicode"/>
                <a:cs typeface="Lucida Sans Unicode"/>
              </a:rPr>
              <a:t>meest</a:t>
            </a:r>
            <a:r>
              <a:rPr sz="950" b="0" spc="-8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80" dirty="0">
                <a:solidFill>
                  <a:srgbClr val="000000"/>
                </a:solidFill>
                <a:latin typeface="Lucida Sans Unicode"/>
                <a:cs typeface="Lucida Sans Unicode"/>
              </a:rPr>
              <a:t>voorkomende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60" dirty="0">
                <a:solidFill>
                  <a:srgbClr val="000000"/>
                </a:solidFill>
                <a:latin typeface="Lucida Sans Unicode"/>
                <a:cs typeface="Lucida Sans Unicode"/>
              </a:rPr>
              <a:t>situaties.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70" dirty="0">
                <a:solidFill>
                  <a:srgbClr val="000000"/>
                </a:solidFill>
                <a:latin typeface="Lucida Sans Unicode"/>
                <a:cs typeface="Lucida Sans Unicode"/>
              </a:rPr>
              <a:t>Neem</a:t>
            </a:r>
            <a:r>
              <a:rPr sz="950" b="0" spc="-8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75" dirty="0">
                <a:solidFill>
                  <a:srgbClr val="000000"/>
                </a:solidFill>
                <a:latin typeface="Lucida Sans Unicode"/>
                <a:cs typeface="Lucida Sans Unicode"/>
              </a:rPr>
              <a:t>voor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70" dirty="0">
                <a:solidFill>
                  <a:srgbClr val="000000"/>
                </a:solidFill>
                <a:latin typeface="Lucida Sans Unicode"/>
                <a:cs typeface="Lucida Sans Unicode"/>
              </a:rPr>
              <a:t>specifieke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55" dirty="0">
                <a:solidFill>
                  <a:srgbClr val="000000"/>
                </a:solidFill>
                <a:latin typeface="Lucida Sans Unicode"/>
                <a:cs typeface="Lucida Sans Unicode"/>
              </a:rPr>
              <a:t>situaties</a:t>
            </a:r>
            <a:r>
              <a:rPr sz="950" b="0" spc="-8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80" dirty="0">
                <a:solidFill>
                  <a:srgbClr val="000000"/>
                </a:solidFill>
                <a:latin typeface="Lucida Sans Unicode"/>
                <a:cs typeface="Lucida Sans Unicode"/>
              </a:rPr>
              <a:t>graag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65" dirty="0">
                <a:solidFill>
                  <a:srgbClr val="000000"/>
                </a:solidFill>
                <a:latin typeface="Lucida Sans Unicode"/>
                <a:cs typeface="Lucida Sans Unicode"/>
              </a:rPr>
              <a:t>even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65" dirty="0">
                <a:solidFill>
                  <a:srgbClr val="000000"/>
                </a:solidFill>
                <a:latin typeface="Lucida Sans Unicode"/>
                <a:cs typeface="Lucida Sans Unicode"/>
              </a:rPr>
              <a:t>contact</a:t>
            </a:r>
            <a:r>
              <a:rPr sz="950" b="0" spc="-85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60" dirty="0">
                <a:solidFill>
                  <a:srgbClr val="000000"/>
                </a:solidFill>
                <a:latin typeface="Lucida Sans Unicode"/>
                <a:cs typeface="Lucida Sans Unicode"/>
              </a:rPr>
              <a:t>met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70" dirty="0">
                <a:solidFill>
                  <a:srgbClr val="000000"/>
                </a:solidFill>
                <a:latin typeface="Lucida Sans Unicode"/>
                <a:cs typeface="Lucida Sans Unicode"/>
              </a:rPr>
              <a:t>ons</a:t>
            </a:r>
            <a:r>
              <a:rPr sz="950" b="0" spc="-90" dirty="0">
                <a:solidFill>
                  <a:srgbClr val="000000"/>
                </a:solidFill>
                <a:latin typeface="Lucida Sans Unicode"/>
                <a:cs typeface="Lucida Sans Unicode"/>
              </a:rPr>
              <a:t> </a:t>
            </a:r>
            <a:r>
              <a:rPr sz="950" b="0" spc="-100" dirty="0">
                <a:solidFill>
                  <a:srgbClr val="000000"/>
                </a:solidFill>
                <a:latin typeface="Lucida Sans Unicode"/>
                <a:cs typeface="Lucida Sans Unicode"/>
              </a:rPr>
              <a:t>op.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5643417" y="7885484"/>
            <a:ext cx="1825153" cy="180686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b="1" spc="-60" dirty="0">
                <a:latin typeface="Arial"/>
                <a:cs typeface="Arial"/>
              </a:rPr>
              <a:t>Disclaimer: </a:t>
            </a:r>
            <a:r>
              <a:rPr spc="-80" dirty="0"/>
              <a:t>Deze </a:t>
            </a:r>
            <a:r>
              <a:rPr spc="-70" dirty="0"/>
              <a:t>informatie </a:t>
            </a:r>
            <a:r>
              <a:rPr spc="-60" dirty="0"/>
              <a:t>is </a:t>
            </a:r>
            <a:r>
              <a:rPr spc="-75" dirty="0"/>
              <a:t>gebaseerd </a:t>
            </a:r>
            <a:r>
              <a:rPr spc="-95" dirty="0"/>
              <a:t>op </a:t>
            </a:r>
            <a:r>
              <a:rPr spc="-80" dirty="0"/>
              <a:t>de </a:t>
            </a:r>
            <a:r>
              <a:rPr spc="-60" dirty="0"/>
              <a:t>interpretatie </a:t>
            </a:r>
            <a:r>
              <a:rPr spc="-65" dirty="0"/>
              <a:t>van </a:t>
            </a:r>
            <a:r>
              <a:rPr spc="-80" dirty="0"/>
              <a:t>de </a:t>
            </a:r>
            <a:r>
              <a:rPr spc="-65" dirty="0"/>
              <a:t>wetgeving </a:t>
            </a:r>
            <a:r>
              <a:rPr spc="-85" dirty="0"/>
              <a:t>door </a:t>
            </a:r>
            <a:r>
              <a:rPr spc="-80" dirty="0"/>
              <a:t>de </a:t>
            </a:r>
            <a:r>
              <a:rPr spc="-70" dirty="0"/>
              <a:t>medewerkers </a:t>
            </a:r>
            <a:r>
              <a:rPr spc="-65" dirty="0"/>
              <a:t>van </a:t>
            </a:r>
            <a:r>
              <a:rPr spc="-75" dirty="0"/>
              <a:t>De </a:t>
            </a:r>
            <a:r>
              <a:rPr spc="-40" dirty="0"/>
              <a:t>ViB</a:t>
            </a:r>
            <a:r>
              <a:rPr spc="-235" dirty="0"/>
              <a:t> </a:t>
            </a:r>
            <a:r>
              <a:rPr spc="-80" dirty="0"/>
              <a:t>Fabriek. </a:t>
            </a:r>
            <a:r>
              <a:rPr spc="-65" dirty="0"/>
              <a:t>Hieraan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444500" y="9958451"/>
            <a:ext cx="6671309" cy="428964"/>
          </a:xfrm>
          <a:prstGeom prst="rect">
            <a:avLst/>
          </a:prstGeom>
        </p:spPr>
        <p:txBody>
          <a:bodyPr vert="horz" wrap="square" lIns="0" tIns="2857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sz="950" spc="-85" dirty="0">
                <a:latin typeface="Lucida Sans Unicode"/>
                <a:cs typeface="Lucida Sans Unicode"/>
              </a:rPr>
              <a:t>kunnen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geen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rechten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worden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5" dirty="0">
                <a:latin typeface="Lucida Sans Unicode"/>
                <a:cs typeface="Lucida Sans Unicode"/>
              </a:rPr>
              <a:t>ontleend.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Neem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in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geval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van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vragen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of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70" dirty="0">
                <a:latin typeface="Lucida Sans Unicode"/>
                <a:cs typeface="Lucida Sans Unicode"/>
              </a:rPr>
              <a:t>specifieke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55" dirty="0">
                <a:latin typeface="Lucida Sans Unicode"/>
                <a:cs typeface="Lucida Sans Unicode"/>
              </a:rPr>
              <a:t>situaties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80" dirty="0">
                <a:latin typeface="Lucida Sans Unicode"/>
                <a:cs typeface="Lucida Sans Unicode"/>
              </a:rPr>
              <a:t>graag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even</a:t>
            </a:r>
            <a:r>
              <a:rPr sz="950" spc="-95" dirty="0">
                <a:latin typeface="Lucida Sans Unicode"/>
                <a:cs typeface="Lucida Sans Unicode"/>
              </a:rPr>
              <a:t> </a:t>
            </a:r>
            <a:r>
              <a:rPr sz="950" spc="-65" dirty="0">
                <a:latin typeface="Lucida Sans Unicode"/>
                <a:cs typeface="Lucida Sans Unicode"/>
              </a:rPr>
              <a:t>contact</a:t>
            </a:r>
            <a:r>
              <a:rPr sz="950" spc="-90" dirty="0">
                <a:latin typeface="Lucida Sans Unicode"/>
                <a:cs typeface="Lucida Sans Unicode"/>
              </a:rPr>
              <a:t> </a:t>
            </a:r>
            <a:r>
              <a:rPr sz="950" spc="-100" dirty="0">
                <a:latin typeface="Lucida Sans Unicode"/>
                <a:cs typeface="Lucida Sans Unicode"/>
              </a:rPr>
              <a:t>op.</a:t>
            </a:r>
            <a:endParaRPr sz="950">
              <a:latin typeface="Lucida Sans Unicode"/>
              <a:cs typeface="Lucida Sans Unicode"/>
            </a:endParaRPr>
          </a:p>
          <a:p>
            <a:pPr marL="3361690">
              <a:spcBef>
                <a:spcPts val="930"/>
              </a:spcBef>
            </a:pPr>
            <a:r>
              <a:rPr sz="900" b="1" spc="-40" dirty="0">
                <a:solidFill>
                  <a:srgbClr val="221C17"/>
                </a:solidFill>
                <a:latin typeface="Arial"/>
                <a:cs typeface="Arial"/>
                <a:hlinkClick r:id="rId10"/>
              </a:rPr>
              <a:t>www.devibfabriek.nl</a:t>
            </a:r>
            <a:r>
              <a:rPr sz="900" b="1" spc="-40" dirty="0">
                <a:solidFill>
                  <a:srgbClr val="221C17"/>
                </a:solidFill>
                <a:latin typeface="Arial"/>
                <a:cs typeface="Arial"/>
              </a:rPr>
              <a:t> </a:t>
            </a:r>
            <a:r>
              <a:rPr sz="900" b="1" spc="-25" dirty="0">
                <a:solidFill>
                  <a:srgbClr val="96AE23"/>
                </a:solidFill>
                <a:latin typeface="Arial"/>
                <a:cs typeface="Arial"/>
              </a:rPr>
              <a:t>| </a:t>
            </a:r>
            <a:r>
              <a:rPr lang="en-US" sz="900" b="1" spc="-25" dirty="0">
                <a:solidFill>
                  <a:srgbClr val="221C17"/>
                </a:solidFill>
                <a:latin typeface="Arial"/>
                <a:cs typeface="Arial"/>
              </a:rPr>
              <a:t>+31 (</a:t>
            </a:r>
            <a:r>
              <a:rPr lang="nl-NL" sz="900" b="1" spc="-25" dirty="0">
                <a:solidFill>
                  <a:srgbClr val="221C17"/>
                </a:solidFill>
                <a:latin typeface="Arial"/>
                <a:cs typeface="Arial"/>
              </a:rPr>
              <a:t>0)85 009 2200 </a:t>
            </a:r>
            <a:r>
              <a:rPr lang="nl-NL" sz="900" b="1" spc="-15" dirty="0">
                <a:solidFill>
                  <a:srgbClr val="221C17"/>
                </a:solidFill>
                <a:latin typeface="Arial"/>
                <a:cs typeface="Arial"/>
              </a:rPr>
              <a:t> </a:t>
            </a:r>
            <a:r>
              <a:rPr sz="900" b="1" spc="-25" dirty="0">
                <a:solidFill>
                  <a:srgbClr val="96AE23"/>
                </a:solidFill>
                <a:latin typeface="Arial"/>
                <a:cs typeface="Arial"/>
              </a:rPr>
              <a:t>|</a:t>
            </a:r>
            <a:r>
              <a:rPr sz="900" b="1" spc="55" dirty="0">
                <a:solidFill>
                  <a:srgbClr val="96AE23"/>
                </a:solidFill>
                <a:latin typeface="Arial"/>
                <a:cs typeface="Arial"/>
              </a:rPr>
              <a:t> </a:t>
            </a:r>
            <a:r>
              <a:rPr sz="900" b="1" spc="-45" dirty="0">
                <a:solidFill>
                  <a:srgbClr val="221C17"/>
                </a:solidFill>
                <a:latin typeface="Arial"/>
                <a:cs typeface="Arial"/>
                <a:hlinkClick r:id="rId11"/>
              </a:rPr>
              <a:t>info@devibfabriek.nl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21C1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46a544-8755-422d-a814-a90485e95f41">
      <Terms xmlns="http://schemas.microsoft.com/office/infopath/2007/PartnerControls"/>
    </lcf76f155ced4ddcb4097134ff3c332f>
    <TaxCatchAll xmlns="b603b732-8e4d-4d57-8df2-324e3e6ff4a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0BA503E00DCF45A85D9A9BD1292541" ma:contentTypeVersion="16" ma:contentTypeDescription="Een nieuw document maken." ma:contentTypeScope="" ma:versionID="7d62fe5a81a929ad57388a833124f8ab">
  <xsd:schema xmlns:xsd="http://www.w3.org/2001/XMLSchema" xmlns:xs="http://www.w3.org/2001/XMLSchema" xmlns:p="http://schemas.microsoft.com/office/2006/metadata/properties" xmlns:ns2="8f46a544-8755-422d-a814-a90485e95f41" xmlns:ns3="b603b732-8e4d-4d57-8df2-324e3e6ff4a0" targetNamespace="http://schemas.microsoft.com/office/2006/metadata/properties" ma:root="true" ma:fieldsID="6840d3f2758c068d3310ea107cac0f8b" ns2:_="" ns3:_="">
    <xsd:import namespace="8f46a544-8755-422d-a814-a90485e95f41"/>
    <xsd:import namespace="b603b732-8e4d-4d57-8df2-324e3e6ff4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46a544-8755-422d-a814-a90485e95f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846bb251-cd51-47d7-b180-4eb4dbf818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3b732-8e4d-4d57-8df2-324e3e6ff4a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2b5fd4b2-021c-482b-a358-f240b663883c}" ma:internalName="TaxCatchAll" ma:showField="CatchAllData" ma:web="b603b732-8e4d-4d57-8df2-324e3e6ff4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FC772E-7C72-42D6-9A27-B60C7F8E1E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354D83-B847-4CA0-86EC-2F33929E9D1A}">
  <ds:schemaRefs>
    <ds:schemaRef ds:uri="http://schemas.microsoft.com/office/2006/metadata/properties"/>
    <ds:schemaRef ds:uri="http://schemas.microsoft.com/office/infopath/2007/PartnerControls"/>
    <ds:schemaRef ds:uri="8f46a544-8755-422d-a814-a90485e95f41"/>
    <ds:schemaRef ds:uri="b603b732-8e4d-4d57-8df2-324e3e6ff4a0"/>
  </ds:schemaRefs>
</ds:datastoreItem>
</file>

<file path=customXml/itemProps3.xml><?xml version="1.0" encoding="utf-8"?>
<ds:datastoreItem xmlns:ds="http://schemas.openxmlformats.org/officeDocument/2006/customXml" ds:itemID="{0CBAFC2F-F617-4696-AA01-4021814D6E4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1150</TotalTime>
  <Words>725</Words>
  <Application>Microsoft Office PowerPoint</Application>
  <PresentationFormat>Aangepast</PresentationFormat>
  <Paragraphs>68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Calibri</vt:lpstr>
      <vt:lpstr>Lucida Sans Unicode</vt:lpstr>
      <vt:lpstr>Times New Roman</vt:lpstr>
      <vt:lpstr>Office Theme</vt:lpstr>
      <vt:lpstr>Het CLP-Label</vt:lpstr>
      <vt:lpstr>Import/export binnen de EU Dit zijn de meest voorkomende situaties. Neem voor specifieke situaties graag even contact met ons op.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Duty Holders</dc:title>
  <cp:lastModifiedBy>Tom Schiepers | de ViB fabriek | the SDS factory</cp:lastModifiedBy>
  <cp:revision>7</cp:revision>
  <dcterms:created xsi:type="dcterms:W3CDTF">2021-09-30T11:17:29Z</dcterms:created>
  <dcterms:modified xsi:type="dcterms:W3CDTF">2024-01-16T14:25:02Z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2019-12-04T00:00:00Z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2021-09-30T00:00:00Z</vt:filetime>
  </property>
  <property fmtid="{D5CDD505-2E9C-101B-9397-08002B2CF9AE}" pid="5" name="ContentTypeId">
    <vt:lpwstr>0x010100CD0BA503E00DCF45A85D9A9BD1292541</vt:lpwstr>
  </property>
  <property fmtid="{D5CDD505-2E9C-101B-9397-08002B2CF9AE}" pid="6" name="MediaServiceImageTags">
    <vt:lpwstr/>
  </property>
</Properties>
</file>